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30"/>
  </p:handoutMasterIdLst>
  <p:sldIdLst>
    <p:sldId id="256" r:id="rId2"/>
    <p:sldId id="277" r:id="rId3"/>
    <p:sldId id="280" r:id="rId4"/>
    <p:sldId id="281" r:id="rId5"/>
    <p:sldId id="273" r:id="rId6"/>
    <p:sldId id="282" r:id="rId7"/>
    <p:sldId id="284" r:id="rId8"/>
    <p:sldId id="285" r:id="rId9"/>
    <p:sldId id="287" r:id="rId10"/>
    <p:sldId id="278" r:id="rId11"/>
    <p:sldId id="286" r:id="rId12"/>
    <p:sldId id="289" r:id="rId13"/>
    <p:sldId id="283" r:id="rId14"/>
    <p:sldId id="290" r:id="rId15"/>
    <p:sldId id="292" r:id="rId16"/>
    <p:sldId id="294" r:id="rId17"/>
    <p:sldId id="288" r:id="rId18"/>
    <p:sldId id="293" r:id="rId19"/>
    <p:sldId id="296" r:id="rId20"/>
    <p:sldId id="297" r:id="rId21"/>
    <p:sldId id="291" r:id="rId22"/>
    <p:sldId id="298" r:id="rId23"/>
    <p:sldId id="295" r:id="rId24"/>
    <p:sldId id="300" r:id="rId25"/>
    <p:sldId id="302" r:id="rId26"/>
    <p:sldId id="305" r:id="rId27"/>
    <p:sldId id="304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0" autoAdjust="0"/>
  </p:normalViewPr>
  <p:slideViewPr>
    <p:cSldViewPr snapToGrid="0" snapToObjects="1">
      <p:cViewPr varScale="1">
        <p:scale>
          <a:sx n="115" d="100"/>
          <a:sy n="115" d="100"/>
        </p:scale>
        <p:origin x="-1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microbiology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18 </a:t>
            </a:r>
            <a:r>
              <a:rPr lang="en-US" sz="2000" b="1" dirty="0" smtClean="0">
                <a:solidFill>
                  <a:srgbClr val="212F62"/>
                </a:solidFill>
                <a:latin typeface="+mn-lt"/>
              </a:rPr>
              <a:t>ADAPTIVE SPECIFIC HOST DEFENSES</a:t>
            </a:r>
            <a:endParaRPr lang="en-US" sz="2000" b="1" dirty="0" smtClean="0">
              <a:solidFill>
                <a:srgbClr val="212F62"/>
              </a:solidFill>
              <a:latin typeface="+mn-lt"/>
            </a:endParaRP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984"/>
            <a:ext cx="2010682" cy="26027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027" name="Picture 3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04688"/>
            <a:ext cx="1588122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</a:t>
            </a:r>
            <a:r>
              <a:rPr lang="en-US" dirty="0"/>
              <a:t>18.9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8_04_ag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9" b="-19209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Antibodies, especially </a:t>
            </a:r>
            <a:r>
              <a:rPr lang="en-US" sz="1600" dirty="0" err="1">
                <a:solidFill>
                  <a:srgbClr val="000000"/>
                </a:solidFill>
              </a:rPr>
              <a:t>IgM</a:t>
            </a:r>
            <a:r>
              <a:rPr lang="en-US" sz="1600" dirty="0">
                <a:solidFill>
                  <a:srgbClr val="000000"/>
                </a:solidFill>
              </a:rPr>
              <a:t> antibodies, agglutinate bacteria by binding to epitopes on two or </a:t>
            </a:r>
            <a:r>
              <a:rPr lang="en-US" sz="1600" dirty="0" smtClean="0">
                <a:solidFill>
                  <a:srgbClr val="000000"/>
                </a:solidFill>
              </a:rPr>
              <a:t>more bacteria </a:t>
            </a:r>
            <a:r>
              <a:rPr lang="en-US" sz="1600" dirty="0">
                <a:solidFill>
                  <a:srgbClr val="000000"/>
                </a:solidFill>
              </a:rPr>
              <a:t>simultaneously. When multiple pathogens and antibodies are present, aggregates form when the </a:t>
            </a:r>
            <a:r>
              <a:rPr lang="en-US" sz="1600" dirty="0" smtClean="0">
                <a:solidFill>
                  <a:srgbClr val="000000"/>
                </a:solidFill>
              </a:rPr>
              <a:t>binding sites </a:t>
            </a:r>
            <a:r>
              <a:rPr lang="en-US" sz="1600" dirty="0">
                <a:solidFill>
                  <a:srgbClr val="000000"/>
                </a:solidFill>
              </a:rPr>
              <a:t>of antibodies bind with separate pathogens.</a:t>
            </a:r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8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18.10</a:t>
            </a:r>
            <a:endParaRPr lang="en-US" dirty="0"/>
          </a:p>
        </p:txBody>
      </p:sp>
      <p:pic>
        <p:nvPicPr>
          <p:cNvPr id="2" name="Picture Placeholder 1" descr="OSC_Microbio_18_04_NK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00" b="-1290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 this example of ADCC, antibodies bind to a large pathogenic cell that is too big for phagocytosis </a:t>
            </a:r>
            <a:r>
              <a:rPr lang="en-US" sz="1600" dirty="0" smtClean="0"/>
              <a:t>and then </a:t>
            </a:r>
            <a:r>
              <a:rPr lang="en-US" sz="1600" dirty="0"/>
              <a:t>bind to Fc receptors on the membrane of a natural killer cell. This interaction brings the NK cell into </a:t>
            </a:r>
            <a:r>
              <a:rPr lang="en-US" sz="1600" dirty="0" smtClean="0"/>
              <a:t>close proximity</a:t>
            </a:r>
            <a:r>
              <a:rPr lang="en-US" sz="1600" dirty="0"/>
              <a:t>, where it can kill the pathogen through release of lethal extracellular </a:t>
            </a:r>
            <a:r>
              <a:rPr lang="en-US" sz="1600" dirty="0" err="1"/>
              <a:t>cytotoxins</a:t>
            </a:r>
            <a:r>
              <a:rPr lang="en-US" sz="1600" dirty="0"/>
              <a:t>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18.11</a:t>
            </a:r>
            <a:endParaRPr lang="en-US" dirty="0"/>
          </a:p>
        </p:txBody>
      </p:sp>
      <p:pic>
        <p:nvPicPr>
          <p:cNvPr id="2" name="Picture Placeholder 1" descr="OSC_Microbio_18_02_MHCbin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 b="-27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MHC I are found on all nucleated body cells, and MHC II are found on macrophages, dendritic cells</a:t>
            </a:r>
            <a:r>
              <a:rPr lang="en-US" sz="1600" dirty="0" smtClean="0"/>
              <a:t>, and </a:t>
            </a:r>
            <a:r>
              <a:rPr lang="en-US" sz="1600" dirty="0"/>
              <a:t>B cells (along with MHC I). The antigen-binding cleft of MHC I is formed by domains α</a:t>
            </a:r>
            <a:r>
              <a:rPr lang="en-US" sz="1600" baseline="-25000" dirty="0"/>
              <a:t>1</a:t>
            </a:r>
            <a:r>
              <a:rPr lang="en-US" sz="1600" dirty="0"/>
              <a:t> and α</a:t>
            </a:r>
            <a:r>
              <a:rPr lang="en-US" sz="1600" baseline="-25000" dirty="0"/>
              <a:t>2</a:t>
            </a:r>
            <a:r>
              <a:rPr lang="en-US" sz="1600" dirty="0"/>
              <a:t>. The </a:t>
            </a:r>
            <a:r>
              <a:rPr lang="en-US" sz="1600" dirty="0" smtClean="0"/>
              <a:t>antigen-binding cleft </a:t>
            </a:r>
            <a:r>
              <a:rPr lang="en-US" sz="1600" dirty="0"/>
              <a:t>of MHC II is formed by domains α</a:t>
            </a:r>
            <a:r>
              <a:rPr lang="en-US" sz="1600" baseline="-25000" dirty="0"/>
              <a:t>1</a:t>
            </a:r>
            <a:r>
              <a:rPr lang="en-US" sz="1600" dirty="0"/>
              <a:t> and </a:t>
            </a:r>
            <a:r>
              <a:rPr lang="en-US" sz="1600" dirty="0" smtClean="0"/>
              <a:t>β</a:t>
            </a:r>
            <a:r>
              <a:rPr lang="en-US" sz="1600" baseline="-25000" dirty="0"/>
              <a:t>1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8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18.12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8_02_AP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49" b="-14349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 dendritic cell </a:t>
            </a:r>
            <a:r>
              <a:rPr lang="en-US" sz="1600" dirty="0" err="1">
                <a:solidFill>
                  <a:srgbClr val="000000"/>
                </a:solidFill>
              </a:rPr>
              <a:t>phagocytoses</a:t>
            </a:r>
            <a:r>
              <a:rPr lang="en-US" sz="1600" dirty="0">
                <a:solidFill>
                  <a:srgbClr val="000000"/>
                </a:solidFill>
              </a:rPr>
              <a:t> a bacterial cell and brings it into a </a:t>
            </a:r>
            <a:r>
              <a:rPr lang="en-US" sz="1600" dirty="0" err="1">
                <a:solidFill>
                  <a:srgbClr val="000000"/>
                </a:solidFill>
              </a:rPr>
              <a:t>phagosome</a:t>
            </a:r>
            <a:r>
              <a:rPr lang="en-US" sz="1600" dirty="0">
                <a:solidFill>
                  <a:srgbClr val="000000"/>
                </a:solidFill>
              </a:rPr>
              <a:t>. Lysosomes fuse with </a:t>
            </a: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 err="1" smtClean="0">
                <a:solidFill>
                  <a:srgbClr val="000000"/>
                </a:solidFill>
              </a:rPr>
              <a:t>phagosome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to create a </a:t>
            </a:r>
            <a:r>
              <a:rPr lang="en-US" sz="1600" dirty="0" err="1">
                <a:solidFill>
                  <a:srgbClr val="000000"/>
                </a:solidFill>
              </a:rPr>
              <a:t>phagolysosome</a:t>
            </a:r>
            <a:r>
              <a:rPr lang="en-US" sz="1600" dirty="0">
                <a:solidFill>
                  <a:srgbClr val="000000"/>
                </a:solidFill>
              </a:rPr>
              <a:t>, where antimicrobial chemicals and enzymes degrade the bacterial </a:t>
            </a:r>
            <a:r>
              <a:rPr lang="en-US" sz="1600" dirty="0" smtClean="0">
                <a:solidFill>
                  <a:srgbClr val="000000"/>
                </a:solidFill>
              </a:rPr>
              <a:t>cell. Proteases </a:t>
            </a:r>
            <a:r>
              <a:rPr lang="en-US" sz="1600" dirty="0">
                <a:solidFill>
                  <a:srgbClr val="000000"/>
                </a:solidFill>
              </a:rPr>
              <a:t>process bacterial antigens, and the most antigenic epitopes are selected and presented on the </a:t>
            </a:r>
            <a:r>
              <a:rPr lang="en-US" sz="1600" dirty="0" smtClean="0">
                <a:solidFill>
                  <a:srgbClr val="000000"/>
                </a:solidFill>
              </a:rPr>
              <a:t>cell’s surface </a:t>
            </a:r>
            <a:r>
              <a:rPr lang="en-US" sz="1600" dirty="0">
                <a:solidFill>
                  <a:srgbClr val="000000"/>
                </a:solidFill>
              </a:rPr>
              <a:t>in conjunction with MHC II molecules. T cells recognize the presented antigens and are thus activated.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0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18.13</a:t>
            </a:r>
            <a:endParaRPr lang="en-US" dirty="0"/>
          </a:p>
        </p:txBody>
      </p:sp>
      <p:pic>
        <p:nvPicPr>
          <p:cNvPr id="2" name="Picture Placeholder 1" descr="OSC_Microbio_18_03_Tcell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69" r="-5666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scanning electron micrograph shows a T lymphocyte, which is responsible for the cell-</a:t>
            </a:r>
            <a:r>
              <a:rPr lang="en-US" sz="1600" dirty="0" smtClean="0"/>
              <a:t>mediated immune </a:t>
            </a:r>
            <a:r>
              <a:rPr lang="en-US" sz="1600" dirty="0"/>
              <a:t>response. The spike-like membrane structures increase surface area, allowing for greater interaction </a:t>
            </a:r>
            <a:r>
              <a:rPr lang="en-US" sz="1600" dirty="0" smtClean="0"/>
              <a:t>with other </a:t>
            </a:r>
            <a:r>
              <a:rPr lang="en-US" sz="1600" dirty="0"/>
              <a:t>cell types and their signals. (credit: modification of work by NCI)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7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18.14</a:t>
            </a:r>
            <a:endParaRPr lang="en-US" dirty="0"/>
          </a:p>
        </p:txBody>
      </p:sp>
      <p:pic>
        <p:nvPicPr>
          <p:cNvPr id="2" name="Picture Placeholder 1" descr="OSC_Microbio_18_01_marro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r="-6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400" dirty="0" smtClean="0"/>
              <a:t>Red </a:t>
            </a:r>
            <a:r>
              <a:rPr lang="en-US" sz="1400" dirty="0"/>
              <a:t>bone marrow can be found in the head of the femur (thighbone) and is also present in the </a:t>
            </a:r>
            <a:r>
              <a:rPr lang="en-US" sz="1400" dirty="0" smtClean="0"/>
              <a:t>flat bones </a:t>
            </a:r>
            <a:r>
              <a:rPr lang="en-US" sz="1400" dirty="0"/>
              <a:t>of the body, such as the ilium and the scapula.</a:t>
            </a:r>
            <a:r>
              <a:rPr lang="en-US" sz="1400" dirty="0" smtClean="0"/>
              <a:t> </a:t>
            </a:r>
            <a:endParaRPr lang="en-US" sz="1400" dirty="0"/>
          </a:p>
          <a:p>
            <a:pPr marL="342900" indent="-342900">
              <a:buFontTx/>
              <a:buAutoNum type="alphaLcParenBoth"/>
            </a:pPr>
            <a:r>
              <a:rPr lang="en-US" sz="1400" dirty="0" smtClean="0"/>
              <a:t>Red </a:t>
            </a:r>
            <a:r>
              <a:rPr lang="en-US" sz="1400" dirty="0"/>
              <a:t>bone marrow is the site of production and </a:t>
            </a:r>
            <a:r>
              <a:rPr lang="en-US" sz="1400" dirty="0" smtClean="0"/>
              <a:t>differentiation of </a:t>
            </a:r>
            <a:r>
              <a:rPr lang="en-US" sz="1400" dirty="0"/>
              <a:t>many formed elements of blood, including erythrocytes, leukocytes, and platelets. The yellow bone marrow </a:t>
            </a:r>
            <a:r>
              <a:rPr lang="en-US" sz="1400" dirty="0" smtClean="0"/>
              <a:t>is populated </a:t>
            </a:r>
            <a:r>
              <a:rPr lang="en-US" sz="1400" dirty="0"/>
              <a:t>primarily with adipose cells.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4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18.15</a:t>
            </a:r>
            <a:endParaRPr lang="en-US" dirty="0"/>
          </a:p>
        </p:txBody>
      </p:sp>
      <p:pic>
        <p:nvPicPr>
          <p:cNvPr id="2" name="Picture Placeholder 1" descr="OSC_Microbio_18_01_thymu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1" r="-671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550" dirty="0"/>
              <a:t>The thymus is a bi-lobed, H-shaped glandular organ that is located just above the heart. It </a:t>
            </a:r>
            <a:r>
              <a:rPr lang="en-US" sz="1550" dirty="0" smtClean="0"/>
              <a:t>is surrounded </a:t>
            </a:r>
            <a:r>
              <a:rPr lang="en-US" sz="1550" dirty="0"/>
              <a:t>by a fibrous capsule of connective tissue. The darkly staining cortex and the lighter staining medulla </a:t>
            </a:r>
            <a:r>
              <a:rPr lang="en-US" sz="1550" dirty="0" smtClean="0"/>
              <a:t>of individual </a:t>
            </a:r>
            <a:r>
              <a:rPr lang="en-US" sz="1550" dirty="0"/>
              <a:t>lobules are clearly visible in the light micrograph of the thymus of a newborn (top right, LM </a:t>
            </a:r>
            <a:r>
              <a:rPr lang="en-US" sz="1550" dirty="0" smtClean="0"/>
              <a:t>× 100</a:t>
            </a:r>
            <a:r>
              <a:rPr lang="en-US" sz="1550" dirty="0"/>
              <a:t>). (</a:t>
            </a:r>
            <a:r>
              <a:rPr lang="en-US" sz="1550" dirty="0" smtClean="0"/>
              <a:t>credit micrograph</a:t>
            </a:r>
            <a:r>
              <a:rPr lang="en-US" sz="1550" dirty="0"/>
              <a:t>: modification of micrograph provided by the Regents of University of Michigan Medical School © 2012)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9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</a:t>
            </a:r>
            <a:r>
              <a:rPr lang="en-US" dirty="0" smtClean="0"/>
              <a:t>18.16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8_03_TC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87" b="-26787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 T-cell receptor spans the cytoplasmic membrane and projects variable binding regions into </a:t>
            </a:r>
            <a:r>
              <a:rPr lang="en-US" sz="1600" dirty="0" smtClean="0">
                <a:solidFill>
                  <a:srgbClr val="000000"/>
                </a:solidFill>
              </a:rPr>
              <a:t>the extracellular </a:t>
            </a:r>
            <a:r>
              <a:rPr lang="en-US" sz="1600" dirty="0">
                <a:solidFill>
                  <a:srgbClr val="000000"/>
                </a:solidFill>
              </a:rPr>
              <a:t>space to bind processed antigens associated with MHC I or MHC II molecules.</a:t>
            </a:r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2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18.17</a:t>
            </a:r>
            <a:endParaRPr lang="en-US" dirty="0"/>
          </a:p>
        </p:txBody>
      </p:sp>
      <p:pic>
        <p:nvPicPr>
          <p:cNvPr id="2" name="Picture Placeholder 1" descr="OSC_Microbio_18_03_Tcellac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5" r="-4996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illustration depicts the activation of a naïve (</a:t>
            </a:r>
            <a:r>
              <a:rPr lang="en-US" sz="1600" dirty="0" err="1"/>
              <a:t>unactivated</a:t>
            </a:r>
            <a:r>
              <a:rPr lang="en-US" sz="1600" dirty="0"/>
              <a:t>) helper T cell by an antigen-</a:t>
            </a:r>
            <a:r>
              <a:rPr lang="en-US" sz="1600" dirty="0" smtClean="0"/>
              <a:t>presenting cell </a:t>
            </a:r>
            <a:r>
              <a:rPr lang="en-US" sz="1600" dirty="0"/>
              <a:t>and the subsequent proliferation and differentiation of the activated T cell into different subtypes.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0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18.18</a:t>
            </a:r>
            <a:endParaRPr lang="en-US" dirty="0"/>
          </a:p>
        </p:txBody>
      </p:sp>
      <p:pic>
        <p:nvPicPr>
          <p:cNvPr id="2" name="Picture Placeholder 1" descr="OSC_Microbio_18_03_Tprolif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78" r="-1927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This figure illustrates the activation of </a:t>
            </a:r>
            <a:r>
              <a:rPr lang="en-US" sz="1600" dirty="0"/>
              <a:t>a naïve </a:t>
            </a:r>
            <a:r>
              <a:rPr lang="en-US" sz="1600" dirty="0" smtClean="0"/>
              <a:t>(</a:t>
            </a:r>
            <a:r>
              <a:rPr lang="en-US" sz="1600" dirty="0" err="1" smtClean="0"/>
              <a:t>unactivated</a:t>
            </a:r>
            <a:r>
              <a:rPr lang="en-US" sz="1600" dirty="0" smtClean="0"/>
              <a:t>) cytotoxic T cell (CTL) by an antigen-presenting MHC I molecule on an infected body cell. Once activated, the CTL releases </a:t>
            </a:r>
            <a:r>
              <a:rPr lang="en-US" sz="1600" dirty="0" err="1" smtClean="0"/>
              <a:t>perforin</a:t>
            </a:r>
            <a:r>
              <a:rPr lang="en-US" sz="1600" dirty="0" smtClean="0"/>
              <a:t> and </a:t>
            </a:r>
            <a:r>
              <a:rPr lang="en-US" sz="1600" dirty="0" err="1" smtClean="0"/>
              <a:t>granzymes</a:t>
            </a:r>
            <a:r>
              <a:rPr lang="en-US" sz="1600" dirty="0" smtClean="0"/>
              <a:t> that invade the infected cell and induce controlled cell death, or apoptosis.</a:t>
            </a:r>
            <a:endParaRPr lang="en-US" sz="160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8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</a:t>
            </a:r>
            <a:endParaRPr lang="en-US" dirty="0"/>
          </a:p>
        </p:txBody>
      </p:sp>
      <p:pic>
        <p:nvPicPr>
          <p:cNvPr id="2" name="Picture Placeholder 1" descr="OSC_Microbio_18_00_salk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1" r="-316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Polio was once a common disease with potentially serious consequences, including </a:t>
            </a:r>
            <a:r>
              <a:rPr lang="en-US" sz="1600" dirty="0" smtClean="0"/>
              <a:t>paralysis. Vaccination </a:t>
            </a:r>
            <a:r>
              <a:rPr lang="en-US" sz="1600" dirty="0"/>
              <a:t>has all but eliminated the disease from most countries around the world. An iron-lung ward, such as </a:t>
            </a:r>
            <a:r>
              <a:rPr lang="en-US" sz="1600" dirty="0" smtClean="0"/>
              <a:t>the one </a:t>
            </a:r>
            <a:r>
              <a:rPr lang="en-US" sz="1600" dirty="0"/>
              <a:t>shown in this 1953 photograph, housed patients paralyzed from polio and unable to breathe for themselves.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18.19</a:t>
            </a:r>
            <a:endParaRPr lang="en-US" dirty="0"/>
          </a:p>
        </p:txBody>
      </p:sp>
      <p:pic>
        <p:nvPicPr>
          <p:cNvPr id="2" name="Picture Placeholder 1" descr="OSC_Microbio_18_03_SuperAnti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" r="-73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150" dirty="0" smtClean="0"/>
              <a:t>The </a:t>
            </a:r>
            <a:r>
              <a:rPr lang="en-US" sz="1150" dirty="0"/>
              <a:t>macrophage in this figure is presenting a foreign epitope that does not match the TCR of the </a:t>
            </a:r>
            <a:r>
              <a:rPr lang="en-US" sz="1150" dirty="0" smtClean="0"/>
              <a:t>T cell</a:t>
            </a:r>
            <a:r>
              <a:rPr lang="en-US" sz="1150" dirty="0"/>
              <a:t>. Because the T cell does not recognize the epitope, it is not activated.</a:t>
            </a:r>
            <a:r>
              <a:rPr lang="en-US" sz="1150" dirty="0" smtClean="0"/>
              <a:t> </a:t>
            </a:r>
            <a:endParaRPr lang="en-US" sz="1150" dirty="0"/>
          </a:p>
          <a:p>
            <a:pPr marL="342900" indent="-342900">
              <a:buFontTx/>
              <a:buAutoNum type="alphaLcParenBoth"/>
            </a:pPr>
            <a:r>
              <a:rPr lang="en-US" sz="1150" dirty="0" smtClean="0"/>
              <a:t>The </a:t>
            </a:r>
            <a:r>
              <a:rPr lang="en-US" sz="1150" dirty="0"/>
              <a:t>macrophage in this figure </a:t>
            </a:r>
            <a:r>
              <a:rPr lang="en-US" sz="1150" dirty="0" smtClean="0"/>
              <a:t>is presenting </a:t>
            </a:r>
            <a:r>
              <a:rPr lang="en-US" sz="1150" dirty="0"/>
              <a:t>a </a:t>
            </a:r>
            <a:r>
              <a:rPr lang="en-US" sz="1150" dirty="0" err="1"/>
              <a:t>superantigen</a:t>
            </a:r>
            <a:r>
              <a:rPr lang="en-US" sz="1150" dirty="0"/>
              <a:t> that is not recognized by the TCR of the T cell, yet the </a:t>
            </a:r>
            <a:r>
              <a:rPr lang="en-US" sz="1150" dirty="0" err="1"/>
              <a:t>superantigen</a:t>
            </a:r>
            <a:r>
              <a:rPr lang="en-US" sz="1150" dirty="0"/>
              <a:t> still is able to </a:t>
            </a:r>
            <a:r>
              <a:rPr lang="en-US" sz="1150" dirty="0" smtClean="0"/>
              <a:t>bridge and </a:t>
            </a:r>
            <a:r>
              <a:rPr lang="en-US" sz="1150" dirty="0"/>
              <a:t>bind the MHC II and TCR molecules. This nonspecific, uncontrolled activation of the T cell results in an </a:t>
            </a:r>
            <a:r>
              <a:rPr lang="en-US" sz="1150" dirty="0" smtClean="0"/>
              <a:t>excessive release </a:t>
            </a:r>
            <a:r>
              <a:rPr lang="en-US" sz="1150" dirty="0"/>
              <a:t>of cytokines that activate other T cells and cause excessive inflammation. (credit: modification of work </a:t>
            </a:r>
            <a:r>
              <a:rPr lang="en-US" sz="1150" dirty="0" smtClean="0"/>
              <a:t>by “</a:t>
            </a:r>
            <a:r>
              <a:rPr lang="en-US" sz="1150" dirty="0" err="1" smtClean="0"/>
              <a:t>Microbiotic</a:t>
            </a:r>
            <a:r>
              <a:rPr lang="en-US" sz="1150" dirty="0"/>
              <a:t>”/YouTube)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9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18.20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8_04_BC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23" b="-21223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B-cell receptors are embedded in the membranes of B cells. The variable regions of all of </a:t>
            </a:r>
            <a:r>
              <a:rPr lang="en-US" sz="1600" dirty="0" smtClean="0">
                <a:solidFill>
                  <a:srgbClr val="000000"/>
                </a:solidFill>
              </a:rPr>
              <a:t>the receptors </a:t>
            </a:r>
            <a:r>
              <a:rPr lang="en-US" sz="1600" dirty="0">
                <a:solidFill>
                  <a:srgbClr val="000000"/>
                </a:solidFill>
              </a:rPr>
              <a:t>on a single cell bind the same specific antigen.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18.21</a:t>
            </a:r>
            <a:endParaRPr lang="en-US" dirty="0"/>
          </a:p>
        </p:txBody>
      </p:sp>
      <p:pic>
        <p:nvPicPr>
          <p:cNvPr id="2" name="Picture Placeholder 1" descr="OSC_Microbio_18_04_indac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2" b="-573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T-independent antigens have repeating epitopes that can induce B cell recognition and </a:t>
            </a:r>
            <a:r>
              <a:rPr lang="en-US" sz="1600" dirty="0" smtClean="0"/>
              <a:t>activation without </a:t>
            </a:r>
            <a:r>
              <a:rPr lang="en-US" sz="1600" dirty="0"/>
              <a:t>involvement from T cells. A second signal, such as interaction of TLRs with PAMPs (not shown), is </a:t>
            </a:r>
            <a:r>
              <a:rPr lang="en-US" sz="1600" dirty="0" smtClean="0"/>
              <a:t>also required </a:t>
            </a:r>
            <a:r>
              <a:rPr lang="en-US" sz="1600" dirty="0"/>
              <a:t>for activation of the B cell. Once activated, the B cell proliferates and differentiates into antibody-</a:t>
            </a:r>
            <a:r>
              <a:rPr lang="en-US" sz="1600" dirty="0" smtClean="0"/>
              <a:t>secreting plasma </a:t>
            </a:r>
            <a:r>
              <a:rPr lang="en-US" sz="1600" dirty="0"/>
              <a:t>cells.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4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</a:t>
            </a:r>
            <a:r>
              <a:rPr lang="en-US" dirty="0" smtClean="0"/>
              <a:t>18.22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8_04_BCellac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20" b="-8420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 cell-dependent activation of B cells, the B cell recognizes and internalizes an antigen </a:t>
            </a:r>
            <a:r>
              <a:rPr lang="en-US" sz="1600" dirty="0" smtClean="0">
                <a:solidFill>
                  <a:srgbClr val="000000"/>
                </a:solidFill>
              </a:rPr>
              <a:t>and presents </a:t>
            </a:r>
            <a:r>
              <a:rPr lang="en-US" sz="1600" dirty="0">
                <a:solidFill>
                  <a:srgbClr val="000000"/>
                </a:solidFill>
              </a:rPr>
              <a:t>it to a helper T cell that is specific to the same antigen. The helper T cell interacts with the antigen </a:t>
            </a:r>
            <a:r>
              <a:rPr lang="en-US" sz="1600" dirty="0" smtClean="0">
                <a:solidFill>
                  <a:srgbClr val="000000"/>
                </a:solidFill>
              </a:rPr>
              <a:t>presented by </a:t>
            </a:r>
            <a:r>
              <a:rPr lang="en-US" sz="1600" dirty="0">
                <a:solidFill>
                  <a:srgbClr val="000000"/>
                </a:solidFill>
              </a:rPr>
              <a:t>the B cell, which activates the T cell and stimulates the release of cytokines that then activate the B cell. </a:t>
            </a:r>
            <a:r>
              <a:rPr lang="en-US" sz="1600" dirty="0" smtClean="0">
                <a:solidFill>
                  <a:srgbClr val="000000"/>
                </a:solidFill>
              </a:rPr>
              <a:t>Activation of </a:t>
            </a:r>
            <a:r>
              <a:rPr lang="en-US" sz="1600" dirty="0">
                <a:solidFill>
                  <a:srgbClr val="000000"/>
                </a:solidFill>
              </a:rPr>
              <a:t>the B cell triggers proliferation and differentiation into B cells and plasma cells.</a:t>
            </a:r>
          </a:p>
        </p:txBody>
      </p:sp>
      <p:pic>
        <p:nvPicPr>
          <p:cNvPr id="7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1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18.23</a:t>
            </a:r>
            <a:endParaRPr lang="en-US" dirty="0"/>
          </a:p>
        </p:txBody>
      </p:sp>
      <p:pic>
        <p:nvPicPr>
          <p:cNvPr id="2" name="Picture Placeholder 1" descr="OSC_Microbio_18_04_PriSe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8" b="-167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Compared to the primary response, the secondary antibody response occurs more quickly </a:t>
            </a:r>
            <a:r>
              <a:rPr lang="en-US" sz="1600" dirty="0" smtClean="0"/>
              <a:t>and produces </a:t>
            </a:r>
            <a:r>
              <a:rPr lang="en-US" sz="1600" dirty="0"/>
              <a:t>antibody levels that are higher and more sustained. The secondary response mostly involves </a:t>
            </a:r>
            <a:r>
              <a:rPr lang="en-US" sz="1600" dirty="0" err="1"/>
              <a:t>IgG</a:t>
            </a:r>
            <a:r>
              <a:rPr lang="en-US" sz="1600" dirty="0"/>
              <a:t>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6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18.24</a:t>
            </a:r>
            <a:endParaRPr lang="en-US" dirty="0"/>
          </a:p>
        </p:txBody>
      </p:sp>
      <p:pic>
        <p:nvPicPr>
          <p:cNvPr id="2" name="Picture Placeholder 1" descr="OSC_Microbio_18_05_grap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59" r="-5775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550" dirty="0"/>
              <a:t>The four classifications of immunity. (credit top left photo: modification of work by USDA; credit </a:t>
            </a:r>
            <a:r>
              <a:rPr lang="en-US" sz="1550" dirty="0" smtClean="0"/>
              <a:t>top right </a:t>
            </a:r>
            <a:r>
              <a:rPr lang="en-US" sz="1550" dirty="0"/>
              <a:t>photo: modification of work by “</a:t>
            </a:r>
            <a:r>
              <a:rPr lang="en-US" sz="1550" dirty="0" err="1"/>
              <a:t>Michaelberry</a:t>
            </a:r>
            <a:r>
              <a:rPr lang="en-US" sz="1550" dirty="0"/>
              <a:t>”/Wikimedia; credit bottom left photo: modification of work </a:t>
            </a:r>
            <a:r>
              <a:rPr lang="en-US" sz="1550" dirty="0" smtClean="0"/>
              <a:t>by Centers </a:t>
            </a:r>
            <a:r>
              <a:rPr lang="en-US" sz="1550" dirty="0"/>
              <a:t>for Disease Control and Prevention; credit bottom right photo: modification of work by </a:t>
            </a:r>
            <a:r>
              <a:rPr lang="en-US" sz="1550" dirty="0" err="1"/>
              <a:t>Friskila</a:t>
            </a:r>
            <a:r>
              <a:rPr lang="en-US" sz="1550" dirty="0"/>
              <a:t> </a:t>
            </a:r>
            <a:r>
              <a:rPr lang="en-US" sz="1550" dirty="0" err="1"/>
              <a:t>Silitonga</a:t>
            </a:r>
            <a:r>
              <a:rPr lang="en-US" sz="1550" dirty="0" smtClean="0"/>
              <a:t>, Indonesia</a:t>
            </a:r>
            <a:r>
              <a:rPr lang="en-US" sz="1550" dirty="0"/>
              <a:t>,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9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</a:t>
            </a:r>
            <a:r>
              <a:rPr lang="en-US" dirty="0"/>
              <a:t>18.25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8_05_ino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98" b="-13198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 err="1"/>
              <a:t>Variolation</a:t>
            </a:r>
            <a:r>
              <a:rPr lang="en-US" sz="1600" dirty="0"/>
              <a:t> for smallpox originated in the Far East and the practice later spread to Europe and Africa. This Japanese relief depicts a patient receiving a smallpox </a:t>
            </a:r>
            <a:r>
              <a:rPr lang="en-US" sz="1600" dirty="0" err="1"/>
              <a:t>variolation</a:t>
            </a:r>
            <a:r>
              <a:rPr lang="en-US" sz="1600" dirty="0"/>
              <a:t> from the physician Ogata </a:t>
            </a:r>
            <a:r>
              <a:rPr lang="en-US" sz="1600" dirty="0" err="1"/>
              <a:t>Shunsaku</a:t>
            </a:r>
            <a:r>
              <a:rPr lang="en-US" sz="1600" dirty="0"/>
              <a:t> (1748–1810).</a:t>
            </a:r>
            <a:endParaRPr lang="en-US" sz="1600" dirty="0"/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8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18.26</a:t>
            </a:r>
            <a:endParaRPr lang="en-US" dirty="0"/>
          </a:p>
        </p:txBody>
      </p:sp>
      <p:pic>
        <p:nvPicPr>
          <p:cNvPr id="2" name="Picture Placeholder 1" descr="OSC_Microbio_18_05_jenn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1" r="-631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600" dirty="0" smtClean="0"/>
              <a:t>A </a:t>
            </a:r>
            <a:r>
              <a:rPr lang="en-US" sz="1600" dirty="0"/>
              <a:t>painting of Edward Jenner depicts a cow and a milkmaid in the background.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indent="-342900">
              <a:buFontTx/>
              <a:buAutoNum type="alphaLcParenBoth"/>
            </a:pPr>
            <a:r>
              <a:rPr lang="en-US" sz="1600" dirty="0" smtClean="0"/>
              <a:t>Lesions </a:t>
            </a:r>
            <a:r>
              <a:rPr lang="en-US" sz="1600" dirty="0"/>
              <a:t>on </a:t>
            </a:r>
            <a:r>
              <a:rPr lang="en-US" sz="1600" dirty="0" smtClean="0"/>
              <a:t>a patient </a:t>
            </a:r>
            <a:r>
              <a:rPr lang="en-US" sz="1600" dirty="0"/>
              <a:t>infected with cowpox, a zoonotic disease caused by a virus closely related to the one that causes smallpox</a:t>
            </a:r>
            <a:r>
              <a:rPr lang="en-US" sz="1600" dirty="0" smtClean="0"/>
              <a:t>. (</a:t>
            </a:r>
            <a:r>
              <a:rPr lang="en-US" sz="1600" dirty="0"/>
              <a:t>credit b: modification of work by the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7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>
              <a:solidFill>
                <a:srgbClr val="6CB255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8062912" cy="5256973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file is </a:t>
            </a:r>
            <a:r>
              <a:rPr lang="en-US" sz="1600">
                <a:solidFill>
                  <a:schemeClr val="tx1"/>
                </a:solidFill>
              </a:rPr>
              <a:t>copyright </a:t>
            </a:r>
            <a:r>
              <a:rPr lang="en-US" sz="1600" smtClean="0">
                <a:solidFill>
                  <a:schemeClr val="tx1"/>
                </a:solidFill>
              </a:rPr>
              <a:t>2016, </a:t>
            </a:r>
            <a:r>
              <a:rPr lang="en-US" sz="1600" dirty="0">
                <a:solidFill>
                  <a:schemeClr val="tx1"/>
                </a:solidFill>
              </a:rPr>
              <a:t>Rice University. All Rights Reserved.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44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18.2</a:t>
            </a:r>
            <a:endParaRPr lang="en-US" dirty="0"/>
          </a:p>
        </p:txBody>
      </p:sp>
      <p:pic>
        <p:nvPicPr>
          <p:cNvPr id="2" name="Picture Placeholder 1" descr="OSC_Microbio_18_01_respons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82" r="-1208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graph illustrates the primary and secondary immune responses related to antibody production </a:t>
            </a:r>
            <a:r>
              <a:rPr lang="en-US" sz="1600" dirty="0" smtClean="0"/>
              <a:t>after an </a:t>
            </a:r>
            <a:r>
              <a:rPr lang="en-US" sz="1600" dirty="0"/>
              <a:t>initial and secondary exposure to an antigen. Notice that the secondary response is faster and provides a </a:t>
            </a:r>
            <a:r>
              <a:rPr lang="en-US" sz="1600" dirty="0" smtClean="0"/>
              <a:t>much higher </a:t>
            </a:r>
            <a:r>
              <a:rPr lang="en-US" sz="1600" dirty="0"/>
              <a:t>concentration of antibody.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2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18.3</a:t>
            </a:r>
            <a:endParaRPr lang="en-US" dirty="0"/>
          </a:p>
        </p:txBody>
      </p:sp>
      <p:pic>
        <p:nvPicPr>
          <p:cNvPr id="2" name="Picture Placeholder 1" descr="OSC_Microbio_18_02_epitop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3" r="-804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An antigen is a macromolecule that reacts with components of the immune system. A given </a:t>
            </a:r>
            <a:r>
              <a:rPr lang="en-US" sz="1600" dirty="0" smtClean="0"/>
              <a:t>antigen may </a:t>
            </a:r>
            <a:r>
              <a:rPr lang="en-US" sz="1600" dirty="0"/>
              <a:t>contain several motifs that are recognized by immune cells.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6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18.4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8_02_antbin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70" b="-18270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 typical protein antigen has multiple epitopes, shown by the ability of three different antibodies to </a:t>
            </a:r>
            <a:r>
              <a:rPr lang="en-US" sz="1600" dirty="0" smtClean="0">
                <a:solidFill>
                  <a:srgbClr val="000000"/>
                </a:solidFill>
              </a:rPr>
              <a:t>bind to </a:t>
            </a:r>
            <a:r>
              <a:rPr lang="en-US" sz="1600" dirty="0">
                <a:solidFill>
                  <a:srgbClr val="000000"/>
                </a:solidFill>
              </a:rPr>
              <a:t>different epitopes of the same antigen.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18.5</a:t>
            </a:r>
            <a:endParaRPr lang="en-US" dirty="0"/>
          </a:p>
        </p:txBody>
      </p:sp>
      <p:pic>
        <p:nvPicPr>
          <p:cNvPr id="2" name="Picture Placeholder 1" descr="OSC_Microbio_18_04_ABstruc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4" b="-587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600" dirty="0" smtClean="0"/>
              <a:t>The </a:t>
            </a:r>
            <a:r>
              <a:rPr lang="en-US" sz="1600" dirty="0"/>
              <a:t>typical four-chain structure of a generic antibody monomer.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indent="-342900">
              <a:buFontTx/>
              <a:buAutoNum type="alphaLcParenBoth"/>
            </a:pPr>
            <a:r>
              <a:rPr lang="en-US" sz="1600" dirty="0" smtClean="0"/>
              <a:t>The </a:t>
            </a:r>
            <a:r>
              <a:rPr lang="en-US" sz="1600" dirty="0"/>
              <a:t>corresponding </a:t>
            </a:r>
            <a:r>
              <a:rPr lang="en-US" sz="1600" dirty="0" smtClean="0"/>
              <a:t>three-dimensional structure </a:t>
            </a:r>
            <a:r>
              <a:rPr lang="en-US" sz="1600" dirty="0"/>
              <a:t>of the antibody </a:t>
            </a:r>
            <a:r>
              <a:rPr lang="en-US" sz="1600" dirty="0" err="1"/>
              <a:t>IgG</a:t>
            </a:r>
            <a:r>
              <a:rPr lang="en-US" sz="1600" dirty="0"/>
              <a:t>. (credit b: modification of work by Tim Vickers)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4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18.6</a:t>
            </a:r>
            <a:endParaRPr lang="en-US" dirty="0"/>
          </a:p>
        </p:txBody>
      </p:sp>
      <p:pic>
        <p:nvPicPr>
          <p:cNvPr id="2" name="Picture Placeholder 1" descr="OSC_Microbio_18_04_ABClassTBL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49" r="-5144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5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18.7</a:t>
            </a:r>
            <a:endParaRPr lang="en-US" dirty="0"/>
          </a:p>
        </p:txBody>
      </p:sp>
      <p:pic>
        <p:nvPicPr>
          <p:cNvPr id="2" name="Picture Placeholder 1" descr="OSC_Microbio_18_04_neutral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42" b="-3914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Neutralization involves the binding of specific antibodies to antigens found on bacteria, viruses, </a:t>
            </a:r>
            <a:r>
              <a:rPr lang="en-US" sz="1600" dirty="0" smtClean="0"/>
              <a:t>and toxins</a:t>
            </a:r>
            <a:r>
              <a:rPr lang="en-US" sz="1600" dirty="0"/>
              <a:t>, preventing them from attaching to target cells.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7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18.8</a:t>
            </a:r>
            <a:endParaRPr lang="en-US" dirty="0"/>
          </a:p>
        </p:txBody>
      </p:sp>
      <p:pic>
        <p:nvPicPr>
          <p:cNvPr id="2" name="Picture Placeholder 1" descr="OSC_Microbio_18_04_ops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7" r="-1140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Antibodies serve as </a:t>
            </a:r>
            <a:r>
              <a:rPr lang="en-US" sz="1600" dirty="0" err="1"/>
              <a:t>opsonins</a:t>
            </a:r>
            <a:r>
              <a:rPr lang="en-US" sz="1600" dirty="0"/>
              <a:t> and inhibit infection by tagging pathogens for destruction </a:t>
            </a:r>
            <a:r>
              <a:rPr lang="en-US" sz="1600" dirty="0" smtClean="0"/>
              <a:t>by macrophages</a:t>
            </a:r>
            <a:r>
              <a:rPr lang="en-US" sz="1600" dirty="0"/>
              <a:t>, dendritic cells, and neutrophils. These phagocytic cells use Fc receptors to bind to </a:t>
            </a:r>
            <a:r>
              <a:rPr lang="en-US" sz="1600" dirty="0" err="1"/>
              <a:t>IgG</a:t>
            </a:r>
            <a:r>
              <a:rPr lang="en-US" sz="1600" dirty="0"/>
              <a:t>-</a:t>
            </a:r>
            <a:r>
              <a:rPr lang="en-US" sz="1600" dirty="0" smtClean="0"/>
              <a:t>opsonized pathogens </a:t>
            </a:r>
            <a:r>
              <a:rPr lang="en-US" sz="1600" dirty="0"/>
              <a:t>and initiate the first step of attachment before phagocytosis.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8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1370</Words>
  <Application>Microsoft Macintosh PowerPoint</Application>
  <PresentationFormat>On-screen Show (4:3)</PresentationFormat>
  <Paragraphs>60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Essential</vt:lpstr>
      <vt:lpstr>PowerPoint Presentation</vt:lpstr>
      <vt:lpstr>Figure 18.1</vt:lpstr>
      <vt:lpstr>Figure 18.2</vt:lpstr>
      <vt:lpstr>Figure 18.3</vt:lpstr>
      <vt:lpstr>Figure 18.4</vt:lpstr>
      <vt:lpstr>Figure 18.5</vt:lpstr>
      <vt:lpstr>Figure 18.6</vt:lpstr>
      <vt:lpstr>Figure 18.7</vt:lpstr>
      <vt:lpstr>Figure 18.8</vt:lpstr>
      <vt:lpstr>Figure 18.9</vt:lpstr>
      <vt:lpstr>Figure 18.10</vt:lpstr>
      <vt:lpstr>Figure 18.11</vt:lpstr>
      <vt:lpstr>Figure 18.12</vt:lpstr>
      <vt:lpstr>Figure 18.13</vt:lpstr>
      <vt:lpstr>Figure 18.14</vt:lpstr>
      <vt:lpstr>Figure 18.15</vt:lpstr>
      <vt:lpstr>Figure 18.16</vt:lpstr>
      <vt:lpstr>Figure 18.17</vt:lpstr>
      <vt:lpstr>Figure 18.18</vt:lpstr>
      <vt:lpstr>Figure 18.19</vt:lpstr>
      <vt:lpstr>Figure 18.20</vt:lpstr>
      <vt:lpstr>Figure 18.21</vt:lpstr>
      <vt:lpstr>Figure 18.22</vt:lpstr>
      <vt:lpstr>Figure 18.23</vt:lpstr>
      <vt:lpstr>Figure 18.24</vt:lpstr>
      <vt:lpstr>Figure 18.25</vt:lpstr>
      <vt:lpstr>Figure 18.26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emacuser</cp:lastModifiedBy>
  <cp:revision>42</cp:revision>
  <dcterms:created xsi:type="dcterms:W3CDTF">2012-06-04T02:13:36Z</dcterms:created>
  <dcterms:modified xsi:type="dcterms:W3CDTF">2016-11-18T11:46:04Z</dcterms:modified>
</cp:coreProperties>
</file>