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handoutMasterIdLst>
    <p:handoutMasterId r:id="rId30"/>
  </p:handoutMasterIdLst>
  <p:sldIdLst>
    <p:sldId id="256" r:id="rId2"/>
    <p:sldId id="277" r:id="rId3"/>
    <p:sldId id="280" r:id="rId4"/>
    <p:sldId id="304" r:id="rId5"/>
    <p:sldId id="281" r:id="rId6"/>
    <p:sldId id="305" r:id="rId7"/>
    <p:sldId id="283" r:id="rId8"/>
    <p:sldId id="285" r:id="rId9"/>
    <p:sldId id="286" r:id="rId10"/>
    <p:sldId id="287" r:id="rId11"/>
    <p:sldId id="288" r:id="rId12"/>
    <p:sldId id="306" r:id="rId13"/>
    <p:sldId id="289" r:id="rId14"/>
    <p:sldId id="292" r:id="rId15"/>
    <p:sldId id="291" r:id="rId16"/>
    <p:sldId id="294" r:id="rId17"/>
    <p:sldId id="290" r:id="rId18"/>
    <p:sldId id="295" r:id="rId19"/>
    <p:sldId id="297" r:id="rId20"/>
    <p:sldId id="307" r:id="rId21"/>
    <p:sldId id="298" r:id="rId22"/>
    <p:sldId id="300" r:id="rId23"/>
    <p:sldId id="301" r:id="rId24"/>
    <p:sldId id="302" r:id="rId25"/>
    <p:sldId id="308" r:id="rId26"/>
    <p:sldId id="309" r:id="rId27"/>
    <p:sldId id="303" r:id="rId28"/>
    <p:sldId id="279"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D419"/>
    <a:srgbClr val="6CB255"/>
    <a:srgbClr val="212F62"/>
    <a:srgbClr val="72A510"/>
    <a:srgbClr val="A4EC1A"/>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9" autoAdjust="0"/>
    <p:restoredTop sz="94600" autoAdjust="0"/>
  </p:normalViewPr>
  <p:slideViewPr>
    <p:cSldViewPr snapToGrid="0" snapToObjects="1">
      <p:cViewPr varScale="1">
        <p:scale>
          <a:sx n="115" d="100"/>
          <a:sy n="115" d="100"/>
        </p:scale>
        <p:origin x="-1992"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handoutMaster" Target="handoutMasters/handoutMaster1.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48D041A-73BB-E643-A8C7-50D88C2F22F5}" type="datetimeFigureOut">
              <a:rPr lang="en-US" smtClean="0"/>
              <a:t>11/18/16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6EFEC5-3018-A548-B247-453C6EC1EC1A}" type="slidenum">
              <a:rPr lang="en-US" smtClean="0"/>
              <a:t>‹#›</a:t>
            </a:fld>
            <a:endParaRPr lang="en-US"/>
          </a:p>
        </p:txBody>
      </p:sp>
    </p:spTree>
    <p:extLst>
      <p:ext uri="{BB962C8B-B14F-4D97-AF65-F5344CB8AC3E}">
        <p14:creationId xmlns:p14="http://schemas.microsoft.com/office/powerpoint/2010/main" val="133005721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dirty="0" smtClean="0"/>
              <a:t>Click to edit</a:t>
            </a:r>
            <a:endParaRPr lang="en-US" dirty="0"/>
          </a:p>
        </p:txBody>
      </p:sp>
      <p:sp>
        <p:nvSpPr>
          <p:cNvPr id="5" name="Date Placeholder 4"/>
          <p:cNvSpPr>
            <a:spLocks noGrp="1"/>
          </p:cNvSpPr>
          <p:nvPr>
            <p:ph type="dt" sz="half" idx="10"/>
          </p:nvPr>
        </p:nvSpPr>
        <p:spPr/>
        <p:txBody>
          <a:bodyPr/>
          <a:lstStyle/>
          <a:p>
            <a:fld id="{79B19C71-EC74-44AF-B27E-FC7DC3C3A61D}" type="datetime4">
              <a:rPr lang="en-US" smtClean="0"/>
              <a:pPr/>
              <a:t>November 18, 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Picture Placeholder 8"/>
          <p:cNvSpPr>
            <a:spLocks noGrp="1"/>
          </p:cNvSpPr>
          <p:nvPr>
            <p:ph type="pic" sz="quarter" idx="13"/>
          </p:nvPr>
        </p:nvSpPr>
        <p:spPr>
          <a:xfrm>
            <a:off x="457199" y="1107618"/>
            <a:ext cx="4031619" cy="4607689"/>
          </a:xfrm>
        </p:spPr>
        <p:txBody>
          <a:bodyPr/>
          <a:lstStyle/>
          <a:p>
            <a:endParaRPr lang="en-US" dirty="0"/>
          </a:p>
        </p:txBody>
      </p:sp>
      <p:sp>
        <p:nvSpPr>
          <p:cNvPr id="11" name="Text Placeholder 10"/>
          <p:cNvSpPr>
            <a:spLocks noGrp="1"/>
          </p:cNvSpPr>
          <p:nvPr>
            <p:ph type="body" sz="quarter" idx="14"/>
          </p:nvPr>
        </p:nvSpPr>
        <p:spPr>
          <a:xfrm>
            <a:off x="4606925" y="1107618"/>
            <a:ext cx="3913188" cy="4607382"/>
          </a:xfrm>
        </p:spPr>
        <p:txBody>
          <a:bodyPr/>
          <a:lstStyle>
            <a:lvl1pPr>
              <a:buClr>
                <a:srgbClr val="6CB255"/>
              </a:buClr>
              <a:defRPr>
                <a:solidFill>
                  <a:srgbClr val="212F62"/>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November 18, 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smtClean="0"/>
              <a:t>Click to edit</a:t>
            </a:r>
            <a:endParaRPr lang="en-US" dirty="0"/>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marL="788670" indent="-514350">
              <a:buFont typeface="+mj-lt"/>
              <a:buAutoNum type="alphaLcParenR"/>
              <a:defRPr sz="2800"/>
            </a:lvl2pPr>
            <a:lvl3pPr marL="1371600" indent="-457200">
              <a:buFont typeface="+mj-lt"/>
              <a:buAutoNum type="alphaLcParenR"/>
              <a:defRPr sz="2400"/>
            </a:lvl3pPr>
            <a:lvl4pPr marL="1828800" indent="-457200">
              <a:buFont typeface="+mj-lt"/>
              <a:buAutoNum type="alphaLcParenR"/>
              <a:defRPr sz="2000"/>
            </a:lvl4pPr>
            <a:lvl5pPr marL="2286000" indent="-457200">
              <a:buFont typeface="+mj-lt"/>
              <a:buAutoNum type="alphaLcParen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6EAD5615-7F4F-4584-84D5-CC95918C321F}" type="datetime4">
              <a:rPr lang="en-US" smtClean="0"/>
              <a:pPr/>
              <a:t>November 18, 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Title 1"/>
          <p:cNvSpPr>
            <a:spLocks noGrp="1"/>
          </p:cNvSpPr>
          <p:nvPr>
            <p:ph type="title"/>
          </p:nvPr>
        </p:nvSpPr>
        <p:spPr>
          <a:xfrm>
            <a:off x="457200" y="241326"/>
            <a:ext cx="8062912" cy="659535"/>
          </a:xfrm>
        </p:spPr>
        <p:txBody>
          <a:bodyPr/>
          <a:lstStyle/>
          <a:p>
            <a:r>
              <a:rPr lang="en-US" dirty="0" smtClean="0"/>
              <a:t>Click to edit</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51DEABC-D766-4322-8E78-B830FAE35C72}" type="datetime4">
              <a:rPr lang="en-US" smtClean="0"/>
              <a:pPr/>
              <a:t>November 18, 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Title 1"/>
          <p:cNvSpPr txBox="1">
            <a:spLocks/>
          </p:cNvSpPr>
          <p:nvPr userDrawn="1"/>
        </p:nvSpPr>
        <p:spPr>
          <a:xfrm>
            <a:off x="0" y="78967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3500" dirty="0" smtClean="0"/>
              <a:t>College Physics</a:t>
            </a:r>
          </a:p>
          <a:p>
            <a:pPr algn="ctr"/>
            <a:endParaRPr lang="en-US" sz="1800" cap="none" dirty="0" smtClean="0">
              <a:solidFill>
                <a:schemeClr val="accent3">
                  <a:lumMod val="20000"/>
                  <a:lumOff val="80000"/>
                </a:schemeClr>
              </a:solidFill>
              <a:latin typeface="+mn-lt"/>
            </a:endParaRPr>
          </a:p>
          <a:p>
            <a:pPr algn="ctr"/>
            <a:r>
              <a:rPr lang="en-US" sz="2000" b="1" cap="none" dirty="0" smtClean="0">
                <a:solidFill>
                  <a:srgbClr val="212F62"/>
                </a:solidFill>
                <a:latin typeface="+mn-lt"/>
              </a:rPr>
              <a:t>Chapter # Chapter Title</a:t>
            </a:r>
          </a:p>
          <a:p>
            <a:pPr algn="ctr"/>
            <a:r>
              <a:rPr lang="en-US" sz="1600" cap="none" dirty="0" smtClean="0">
                <a:solidFill>
                  <a:schemeClr val="tx1"/>
                </a:solidFill>
                <a:latin typeface="+mn-lt"/>
              </a:rPr>
              <a:t>PowerPoint Image Slideshow</a:t>
            </a:r>
            <a:endParaRPr lang="en-US" sz="1600" cap="none" dirty="0">
              <a:solidFill>
                <a:schemeClr val="tx1"/>
              </a:solidFill>
              <a:latin typeface="+mn-lt"/>
            </a:endParaRPr>
          </a:p>
        </p:txBody>
      </p:sp>
      <p:pic>
        <p:nvPicPr>
          <p:cNvPr id="9" name="Picture 8" descr="medium_covers_Page_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62758" y="2517424"/>
            <a:ext cx="2010682" cy="2603836"/>
          </a:xfrm>
          <a:prstGeom prst="rect">
            <a:avLst/>
          </a:prstGeom>
          <a:effectLst>
            <a:reflection blurRad="6350" stA="52000" endA="300" endPos="35000" dir="5400000" sy="-100000" algn="bl" rotWithShape="0"/>
          </a:effectLst>
          <a:scene3d>
            <a:camera prst="obliqueTopLeft"/>
            <a:lightRig rig="threePt" dir="t"/>
          </a:scene3d>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6" Type="http://schemas.openxmlformats.org/officeDocument/2006/relationships/image" Target="../media/image2.jp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17D0EFEE-2756-4A20-BF2A-63F0A94F99AC}" type="datetime4">
              <a:rPr lang="en-US" smtClean="0"/>
              <a:pPr/>
              <a:t>November 18, 2016</a:t>
            </a:fld>
            <a:endParaRPr lang="en-US" dirty="0"/>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rot="16200000">
            <a:off x="8044814" y="683895"/>
            <a:ext cx="1315721" cy="365125"/>
          </a:xfrm>
          <a:prstGeom prst="rect">
            <a:avLst/>
          </a:prstGeom>
        </p:spPr>
        <p:txBody>
          <a:bodyPr vert="horz" lIns="91440" tIns="45720" rIns="91440" bIns="45720" rtlCol="0" anchor="ctr"/>
          <a:lstStyle>
            <a:lvl1pPr algn="r">
              <a:defRPr sz="2400" b="1">
                <a:solidFill>
                  <a:srgbClr val="FFFFFF"/>
                </a:solidFill>
              </a:defRPr>
            </a:lvl1pPr>
          </a:lstStyle>
          <a:p>
            <a:fld id="{F38DF745-7D3F-47F4-83A3-874385CFAA6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16" r:id="rId1"/>
    <p:sldLayoutId id="2147483914" r:id="rId2"/>
    <p:sldLayoutId id="2147483920" r:id="rId3"/>
    <p:sldLayoutId id="2147483913" r:id="rId4"/>
  </p:sldLayoutIdLst>
  <p:hf sldNum="0" hdr="0" ftr="0" dt="0"/>
  <p:txStyles>
    <p:titleStyle>
      <a:lvl1pPr algn="l" defTabSz="914400" rtl="0" eaLnBrk="1" latinLnBrk="0" hangingPunct="1">
        <a:spcBef>
          <a:spcPct val="0"/>
        </a:spcBef>
        <a:buNone/>
        <a:defRPr sz="2400" kern="1200" cap="all" spc="-60" baseline="0">
          <a:solidFill>
            <a:srgbClr val="6CB255"/>
          </a:solidFill>
          <a:latin typeface="+mj-lt"/>
          <a:ea typeface="+mj-ea"/>
          <a:cs typeface="+mj-cs"/>
        </a:defRPr>
      </a:lvl1pPr>
    </p:titleStyle>
    <p:body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chemeClr val="tx1"/>
          </a:solidFill>
          <a:latin typeface="+mn-lt"/>
          <a:ea typeface="+mn-ea"/>
          <a:cs typeface="+mn-cs"/>
        </a:defRPr>
      </a:lvl1pPr>
      <a:lvl2pPr marL="457200" indent="-182880" algn="l" defTabSz="914400" rtl="0" eaLnBrk="1" latinLnBrk="0" hangingPunct="1">
        <a:spcBef>
          <a:spcPct val="20000"/>
        </a:spcBef>
        <a:buClr>
          <a:srgbClr val="6CB255"/>
        </a:buClr>
        <a:buFont typeface="Arial" pitchFamily="34" charset="0"/>
        <a:buChar char="•"/>
        <a:defRPr sz="2000" kern="1200">
          <a:solidFill>
            <a:srgbClr val="000000"/>
          </a:solidFill>
          <a:latin typeface="+mn-lt"/>
          <a:ea typeface="+mn-ea"/>
          <a:cs typeface="+mn-cs"/>
        </a:defRPr>
      </a:lvl2pPr>
      <a:lvl3pPr marL="11430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3pPr>
      <a:lvl4pPr marL="16002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4pPr>
      <a:lvl5pPr marL="2057400" indent="-228600" algn="l" defTabSz="914400" rtl="0" eaLnBrk="1" latinLnBrk="0" hangingPunct="1">
        <a:spcBef>
          <a:spcPct val="20000"/>
        </a:spcBef>
        <a:buClr>
          <a:srgbClr val="6CB255"/>
        </a:buClr>
        <a:buFont typeface="Arial" pitchFamily="34" charset="0"/>
        <a:buChar char="•"/>
        <a:defRPr sz="1800" kern="1200" baseline="0">
          <a:solidFill>
            <a:srgbClr val="000000"/>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png"/><Relationship Id="rId3"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g"/><Relationship Id="rId3" Type="http://schemas.openxmlformats.org/officeDocument/2006/relationships/image" Target="../media/image5.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g"/><Relationship Id="rId3" Type="http://schemas.openxmlformats.org/officeDocument/2006/relationships/image" Target="../media/image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g"/><Relationship Id="rId3" Type="http://schemas.openxmlformats.org/officeDocument/2006/relationships/image" Target="../media/image5.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g"/><Relationship Id="rId3" Type="http://schemas.openxmlformats.org/officeDocument/2006/relationships/image" Target="../media/image5.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8.jpeg"/><Relationship Id="rId3" Type="http://schemas.openxmlformats.org/officeDocument/2006/relationships/image" Target="../media/image5.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g"/><Relationship Id="rId3" Type="http://schemas.openxmlformats.org/officeDocument/2006/relationships/image" Target="../media/image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g"/><Relationship Id="rId3" Type="http://schemas.openxmlformats.org/officeDocument/2006/relationships/image" Target="../media/image5.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1.jpg"/><Relationship Id="rId3" Type="http://schemas.openxmlformats.org/officeDocument/2006/relationships/image" Target="../media/image5.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g"/><Relationship Id="rId3" Type="http://schemas.openxmlformats.org/officeDocument/2006/relationships/image" Target="../media/image5.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g"/><Relationship Id="rId3" Type="http://schemas.openxmlformats.org/officeDocument/2006/relationships/image" Target="../media/image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 Id="rId3"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g"/><Relationship Id="rId3" Type="http://schemas.openxmlformats.org/officeDocument/2006/relationships/image" Target="../media/image5.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g"/><Relationship Id="rId3" Type="http://schemas.openxmlformats.org/officeDocument/2006/relationships/image" Target="../media/image5.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g"/><Relationship Id="rId3" Type="http://schemas.openxmlformats.org/officeDocument/2006/relationships/image" Target="../media/image5.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jpg"/><Relationship Id="rId3" Type="http://schemas.openxmlformats.org/officeDocument/2006/relationships/image" Target="../media/image5.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jpg"/><Relationship Id="rId3" Type="http://schemas.openxmlformats.org/officeDocument/2006/relationships/image" Target="../media/image5.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jpg"/><Relationship Id="rId3" Type="http://schemas.openxmlformats.org/officeDocument/2006/relationships/image" Target="../media/image5.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jpg"/><Relationship Id="rId3" Type="http://schemas.openxmlformats.org/officeDocument/2006/relationships/image" Target="../media/image5.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jpg"/><Relationship Id="rId3" Type="http://schemas.openxmlformats.org/officeDocument/2006/relationships/image" Target="../media/image5.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 Id="rId3" Type="http://schemas.openxmlformats.org/officeDocument/2006/relationships/image" Target="../media/image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 Id="rId3"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 Id="rId3"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 Id="rId3"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 Id="rId3" Type="http://schemas.openxmlformats.org/officeDocument/2006/relationships/image" Target="../media/image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 Id="rId3" Type="http://schemas.openxmlformats.org/officeDocument/2006/relationships/image" Target="../media/image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 Id="rId3"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txBox="1">
            <a:spLocks/>
          </p:cNvSpPr>
          <p:nvPr/>
        </p:nvSpPr>
        <p:spPr>
          <a:xfrm>
            <a:off x="0" y="78967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dirty="0" smtClean="0"/>
              <a:t>microbiology</a:t>
            </a:r>
          </a:p>
          <a:p>
            <a:pPr algn="ctr"/>
            <a:endParaRPr lang="en-US" sz="1800" cap="none" dirty="0" smtClean="0">
              <a:solidFill>
                <a:schemeClr val="accent3">
                  <a:lumMod val="20000"/>
                  <a:lumOff val="80000"/>
                </a:schemeClr>
              </a:solidFill>
              <a:latin typeface="+mn-lt"/>
            </a:endParaRPr>
          </a:p>
          <a:p>
            <a:pPr algn="ctr"/>
            <a:r>
              <a:rPr lang="en-US" sz="2000" b="1" cap="none" dirty="0" smtClean="0">
                <a:solidFill>
                  <a:srgbClr val="212F62"/>
                </a:solidFill>
                <a:latin typeface="+mn-lt"/>
              </a:rPr>
              <a:t>Chapter 17 </a:t>
            </a:r>
            <a:r>
              <a:rPr lang="en-US" sz="2000" b="1" dirty="0" smtClean="0">
                <a:solidFill>
                  <a:srgbClr val="212F62"/>
                </a:solidFill>
                <a:latin typeface="+mn-lt"/>
              </a:rPr>
              <a:t>INNATE NONSPECIFIC HOST DEFENSES</a:t>
            </a:r>
          </a:p>
          <a:p>
            <a:pPr algn="ctr"/>
            <a:r>
              <a:rPr lang="en-US" sz="1600" cap="none" dirty="0" smtClean="0">
                <a:solidFill>
                  <a:schemeClr val="tx1"/>
                </a:solidFill>
                <a:latin typeface="+mn-lt"/>
              </a:rPr>
              <a:t>PowerPoint Image Slideshow</a:t>
            </a:r>
            <a:endParaRPr lang="en-US" sz="1600" cap="none" dirty="0">
              <a:solidFill>
                <a:schemeClr val="tx1"/>
              </a:solidFill>
              <a:latin typeface="+mn-l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62758" y="2517984"/>
            <a:ext cx="2010682" cy="2602716"/>
          </a:xfrm>
          <a:prstGeom prst="rect">
            <a:avLst/>
          </a:prstGeom>
          <a:effectLst>
            <a:reflection blurRad="6350" stA="52000" endA="300" endPos="35000" dir="5400000" sy="-100000" algn="bl" rotWithShape="0"/>
          </a:effectLst>
          <a:scene3d>
            <a:camera prst="obliqueTopLeft"/>
            <a:lightRig rig="threePt" dir="t"/>
          </a:scene3d>
        </p:spPr>
      </p:pic>
      <p:pic>
        <p:nvPicPr>
          <p:cNvPr id="1027" name="Picture 3"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315200" y="5504688"/>
            <a:ext cx="1588122" cy="1078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244313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a:t>
            </a:r>
            <a:r>
              <a:rPr lang="en-US" dirty="0" smtClean="0"/>
              <a:t>17.9</a:t>
            </a:r>
            <a:endParaRPr lang="en-US" dirty="0"/>
          </a:p>
        </p:txBody>
      </p:sp>
      <p:pic>
        <p:nvPicPr>
          <p:cNvPr id="2" name="Picture Placeholder 1" descr="OSC_Microbio_17_03_ClassAltPa.jp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5532" b="-15532"/>
          <a:stretch>
            <a:fillRect/>
          </a:stretch>
        </p:blipFill>
        <p:spPr/>
      </p:pic>
      <p:sp>
        <p:nvSpPr>
          <p:cNvPr id="7" name="Text Placeholder 6"/>
          <p:cNvSpPr>
            <a:spLocks noGrp="1"/>
          </p:cNvSpPr>
          <p:nvPr>
            <p:ph type="body" sz="quarter" idx="14"/>
          </p:nvPr>
        </p:nvSpPr>
        <p:spPr/>
        <p:txBody>
          <a:bodyPr>
            <a:noAutofit/>
          </a:bodyPr>
          <a:lstStyle/>
          <a:p>
            <a:r>
              <a:rPr lang="en-US" sz="1300" dirty="0"/>
              <a:t>The three complement activation pathways have different triggers, as shown here, but all three result </a:t>
            </a:r>
            <a:r>
              <a:rPr lang="en-US" sz="1300" dirty="0" smtClean="0"/>
              <a:t>in the </a:t>
            </a:r>
            <a:r>
              <a:rPr lang="en-US" sz="1300" dirty="0"/>
              <a:t>activation of the complement protein C3, which produces C3a and C3b. The latter binds to the surface of </a:t>
            </a:r>
            <a:r>
              <a:rPr lang="en-US" sz="1300" dirty="0" smtClean="0"/>
              <a:t>the target </a:t>
            </a:r>
            <a:r>
              <a:rPr lang="en-US" sz="1300" dirty="0"/>
              <a:t>cell and then works with other complement proteins to cleave C5 into C5a and C5b. C5b also binds to the </a:t>
            </a:r>
            <a:r>
              <a:rPr lang="en-US" sz="1300" dirty="0" smtClean="0"/>
              <a:t>cell surface </a:t>
            </a:r>
            <a:r>
              <a:rPr lang="en-US" sz="1300" dirty="0"/>
              <a:t>and then recruits C6 through C9; these molecules form a ring structure called the membrane attack </a:t>
            </a:r>
            <a:r>
              <a:rPr lang="en-US" sz="1300" dirty="0" smtClean="0"/>
              <a:t>complex (</a:t>
            </a:r>
            <a:r>
              <a:rPr lang="en-US" sz="1300" dirty="0"/>
              <a:t>MAC), which punches through the cell membrane of the invading pathogen, causing it to swell and burst.</a:t>
            </a:r>
          </a:p>
        </p:txBody>
      </p:sp>
      <p:pic>
        <p:nvPicPr>
          <p:cNvPr id="9"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461572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a:t>
            </a:r>
            <a:r>
              <a:rPr lang="en-US" dirty="0" smtClean="0"/>
              <a:t>17.10</a:t>
            </a:r>
            <a:endParaRPr lang="en-US" dirty="0"/>
          </a:p>
        </p:txBody>
      </p:sp>
      <p:pic>
        <p:nvPicPr>
          <p:cNvPr id="2" name="Picture Placeholder 1" descr="OSC_Microbio_17_01_Cytokine.jp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5846" r="-15846"/>
          <a:stretch>
            <a:fillRect/>
          </a:stretch>
        </p:blipFill>
        <p:spPr/>
      </p:pic>
      <p:sp>
        <p:nvSpPr>
          <p:cNvPr id="7" name="Text Placeholder 6"/>
          <p:cNvSpPr>
            <a:spLocks noGrp="1"/>
          </p:cNvSpPr>
          <p:nvPr>
            <p:ph type="body" sz="quarter" idx="14"/>
          </p:nvPr>
        </p:nvSpPr>
        <p:spPr/>
        <p:txBody>
          <a:bodyPr>
            <a:normAutofit/>
          </a:bodyPr>
          <a:lstStyle/>
          <a:p>
            <a:r>
              <a:rPr lang="en-US" sz="1600" dirty="0" err="1"/>
              <a:t>Autocrine</a:t>
            </a:r>
            <a:r>
              <a:rPr lang="en-US" sz="1600" dirty="0"/>
              <a:t>, paracrine, and endocrine actions describe which cells are targeted by cytokines and </a:t>
            </a:r>
            <a:r>
              <a:rPr lang="en-US" sz="1600" dirty="0" smtClean="0"/>
              <a:t>how far </a:t>
            </a:r>
            <a:r>
              <a:rPr lang="en-US" sz="1600" dirty="0"/>
              <a:t>the cytokines must travel to bind to their intended target cells’ receptors.</a:t>
            </a:r>
          </a:p>
        </p:txBody>
      </p:sp>
      <p:pic>
        <p:nvPicPr>
          <p:cNvPr id="9"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424107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a:t>
            </a:r>
            <a:r>
              <a:rPr lang="en-US" dirty="0"/>
              <a:t>17.11</a:t>
            </a:r>
            <a:endParaRPr lang="en-US" dirty="0"/>
          </a:p>
        </p:txBody>
      </p:sp>
      <p:pic>
        <p:nvPicPr>
          <p:cNvPr id="2" name="Picture Placeholder 1" descr="OSC_Microbio_17_03_Interferon.jp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45930" r="-45930"/>
          <a:stretch>
            <a:fillRect/>
          </a:stretch>
        </p:blipFill>
        <p:spPr/>
      </p:pic>
      <p:sp>
        <p:nvSpPr>
          <p:cNvPr id="7" name="Text Placeholder 6"/>
          <p:cNvSpPr>
            <a:spLocks noGrp="1"/>
          </p:cNvSpPr>
          <p:nvPr>
            <p:ph type="body" sz="quarter" idx="14"/>
          </p:nvPr>
        </p:nvSpPr>
        <p:spPr/>
        <p:txBody>
          <a:bodyPr>
            <a:noAutofit/>
          </a:bodyPr>
          <a:lstStyle/>
          <a:p>
            <a:r>
              <a:rPr lang="en-US" sz="1300" dirty="0" err="1"/>
              <a:t>Interferons</a:t>
            </a:r>
            <a:r>
              <a:rPr lang="en-US" sz="1300" dirty="0"/>
              <a:t> are cytokines released by a cell infected with a virus. Interferon-α and interferon-β signal uninfected neighboring cells to inhibit mRNA synthesis, destroy RNA, and reduce protein synthesis (top arrow). Interferon-α and interferon-β also promote apoptosis in cells infected with the virus (middle arrow). Interferon-</a:t>
            </a:r>
            <a:r>
              <a:rPr lang="en-US" sz="1300" dirty="0" err="1"/>
              <a:t>γ</a:t>
            </a:r>
            <a:r>
              <a:rPr lang="en-US" sz="1300" dirty="0"/>
              <a:t> alerts neighboring immune cells to an attack (bottom arrow). Although </a:t>
            </a:r>
            <a:r>
              <a:rPr lang="en-US" sz="1300" dirty="0" err="1"/>
              <a:t>interferons</a:t>
            </a:r>
            <a:r>
              <a:rPr lang="en-US" sz="1300" dirty="0"/>
              <a:t> do not cure the cell releasing them or other infected cells, which will soon die, their release may prevent additional cells from becoming infected, thus stemming the infection.</a:t>
            </a:r>
            <a:endParaRPr lang="en-US" sz="1300" dirty="0"/>
          </a:p>
        </p:txBody>
      </p:sp>
      <p:pic>
        <p:nvPicPr>
          <p:cNvPr id="9"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119912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a:t>
            </a:r>
            <a:r>
              <a:rPr lang="en-US" dirty="0" smtClean="0"/>
              <a:t>17.12</a:t>
            </a:r>
            <a:endParaRPr lang="en-US" dirty="0"/>
          </a:p>
        </p:txBody>
      </p:sp>
      <p:pic>
        <p:nvPicPr>
          <p:cNvPr id="2" name="Picture Placeholder 1" descr="OSC_Microbio_17_05_Hematopo.jp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51694" r="-51694"/>
          <a:stretch>
            <a:fillRect/>
          </a:stretch>
        </p:blipFill>
        <p:spPr/>
      </p:pic>
      <p:sp>
        <p:nvSpPr>
          <p:cNvPr id="7" name="Text Placeholder 6"/>
          <p:cNvSpPr>
            <a:spLocks noGrp="1"/>
          </p:cNvSpPr>
          <p:nvPr>
            <p:ph type="body" sz="quarter" idx="14"/>
          </p:nvPr>
        </p:nvSpPr>
        <p:spPr/>
        <p:txBody>
          <a:bodyPr>
            <a:normAutofit/>
          </a:bodyPr>
          <a:lstStyle/>
          <a:p>
            <a:r>
              <a:rPr lang="en-US" sz="1600" dirty="0"/>
              <a:t>All the formed elements of the blood arise by differentiation of hematopoietic stem cells in the </a:t>
            </a:r>
            <a:r>
              <a:rPr lang="en-US" sz="1600" dirty="0" smtClean="0"/>
              <a:t>bone marrow</a:t>
            </a:r>
            <a:r>
              <a:rPr lang="en-US" sz="1600" dirty="0"/>
              <a:t>.</a:t>
            </a:r>
          </a:p>
        </p:txBody>
      </p:sp>
      <p:pic>
        <p:nvPicPr>
          <p:cNvPr id="9"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214004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pPr algn="r"/>
            <a:r>
              <a:rPr lang="en-US" sz="2400" dirty="0" smtClean="0">
                <a:solidFill>
                  <a:srgbClr val="6CB255"/>
                </a:solidFill>
              </a:rPr>
              <a:t>Figure 17.13</a:t>
            </a:r>
            <a:endParaRPr lang="en-US" sz="2400" dirty="0">
              <a:solidFill>
                <a:srgbClr val="6CB255"/>
              </a:solidFill>
            </a:endParaRPr>
          </a:p>
        </p:txBody>
      </p:sp>
      <p:pic>
        <p:nvPicPr>
          <p:cNvPr id="2" name="Picture Placeholder 1" descr="OSC_Microbio_17_05_FormElem.jpg"/>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t="-2739" b="-2739"/>
          <a:stretch>
            <a:fillRect/>
          </a:stretch>
        </p:blipFill>
        <p:spPr>
          <a:xfrm>
            <a:off x="4555140" y="896403"/>
            <a:ext cx="4382478" cy="5715000"/>
          </a:xfrm>
        </p:spPr>
      </p:pic>
      <p:sp>
        <p:nvSpPr>
          <p:cNvPr id="14" name="Text Placeholder 13"/>
          <p:cNvSpPr>
            <a:spLocks noGrp="1"/>
          </p:cNvSpPr>
          <p:nvPr>
            <p:ph type="body" sz="quarter" idx="14"/>
          </p:nvPr>
        </p:nvSpPr>
        <p:spPr>
          <a:xfrm>
            <a:off x="457200" y="1107617"/>
            <a:ext cx="3913188" cy="5256973"/>
          </a:xfrm>
        </p:spPr>
        <p:txBody>
          <a:bodyPr>
            <a:noAutofit/>
          </a:bodyPr>
          <a:lstStyle/>
          <a:p>
            <a:r>
              <a:rPr lang="en-US" sz="1600" dirty="0">
                <a:solidFill>
                  <a:srgbClr val="000000"/>
                </a:solidFill>
              </a:rPr>
              <a:t>Formed elements of blood include erythrocytes (red blood cells), leukocytes (white blood cells), </a:t>
            </a:r>
            <a:r>
              <a:rPr lang="en-US" sz="1600" dirty="0" smtClean="0">
                <a:solidFill>
                  <a:srgbClr val="000000"/>
                </a:solidFill>
              </a:rPr>
              <a:t>and platelets</a:t>
            </a:r>
            <a:r>
              <a:rPr lang="en-US" sz="1600" dirty="0">
                <a:solidFill>
                  <a:srgbClr val="000000"/>
                </a:solidFill>
              </a:rPr>
              <a:t>.</a:t>
            </a:r>
          </a:p>
        </p:txBody>
      </p:sp>
      <p:pic>
        <p:nvPicPr>
          <p:cNvPr id="7"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84049"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175748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a:t>
            </a:r>
            <a:r>
              <a:rPr lang="en-US" dirty="0" smtClean="0"/>
              <a:t>17.14</a:t>
            </a:r>
            <a:endParaRPr lang="en-US" dirty="0"/>
          </a:p>
        </p:txBody>
      </p:sp>
      <p:pic>
        <p:nvPicPr>
          <p:cNvPr id="2" name="Picture Placeholder 1" descr="OSC_Microbio_17_05_GranTypes.jp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5216" r="-15216"/>
          <a:stretch>
            <a:fillRect/>
          </a:stretch>
        </p:blipFill>
        <p:spPr/>
      </p:pic>
      <p:sp>
        <p:nvSpPr>
          <p:cNvPr id="7" name="Text Placeholder 6"/>
          <p:cNvSpPr>
            <a:spLocks noGrp="1"/>
          </p:cNvSpPr>
          <p:nvPr>
            <p:ph type="body" sz="quarter" idx="14"/>
          </p:nvPr>
        </p:nvSpPr>
        <p:spPr/>
        <p:txBody>
          <a:bodyPr>
            <a:normAutofit/>
          </a:bodyPr>
          <a:lstStyle/>
          <a:p>
            <a:r>
              <a:rPr lang="en-US" sz="1600" dirty="0"/>
              <a:t>Granulocytes can be distinguished by the number of lobes in their nuclei and the staining properties </a:t>
            </a:r>
            <a:r>
              <a:rPr lang="en-US" sz="1600" dirty="0" smtClean="0"/>
              <a:t>of their </a:t>
            </a:r>
            <a:r>
              <a:rPr lang="en-US" sz="1600" dirty="0"/>
              <a:t>granules. (credit “neutrophil” micrograph: modification of work by Ed </a:t>
            </a:r>
            <a:r>
              <a:rPr lang="en-US" sz="1600" dirty="0" err="1"/>
              <a:t>Uthman</a:t>
            </a:r>
            <a:r>
              <a:rPr lang="en-US" sz="1600" dirty="0"/>
              <a:t>)</a:t>
            </a:r>
          </a:p>
        </p:txBody>
      </p:sp>
      <p:pic>
        <p:nvPicPr>
          <p:cNvPr id="9"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05264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a:t>
            </a:r>
            <a:r>
              <a:rPr lang="en-US" dirty="0" smtClean="0"/>
              <a:t>17.15</a:t>
            </a:r>
            <a:endParaRPr lang="en-US" dirty="0"/>
          </a:p>
        </p:txBody>
      </p:sp>
      <p:pic>
        <p:nvPicPr>
          <p:cNvPr id="2" name="Picture Placeholder 1" descr="OSC_Microbio_17_05_mastcells.jp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7207" r="-7207"/>
          <a:stretch>
            <a:fillRect/>
          </a:stretch>
        </p:blipFill>
        <p:spPr/>
      </p:pic>
      <p:sp>
        <p:nvSpPr>
          <p:cNvPr id="7" name="Text Placeholder 6"/>
          <p:cNvSpPr>
            <a:spLocks noGrp="1"/>
          </p:cNvSpPr>
          <p:nvPr>
            <p:ph type="body" sz="quarter" idx="14"/>
          </p:nvPr>
        </p:nvSpPr>
        <p:spPr/>
        <p:txBody>
          <a:bodyPr>
            <a:noAutofit/>
          </a:bodyPr>
          <a:lstStyle/>
          <a:p>
            <a:r>
              <a:rPr lang="en-US" sz="1550" dirty="0"/>
              <a:t>Mast cells function similarly to basophils by inducing and promoting inflammatory responses</a:t>
            </a:r>
            <a:r>
              <a:rPr lang="en-US" sz="1550" dirty="0" smtClean="0"/>
              <a:t>. </a:t>
            </a:r>
            <a:r>
              <a:rPr lang="en-US" sz="1550" dirty="0" smtClean="0">
                <a:solidFill>
                  <a:srgbClr val="6CB255"/>
                </a:solidFill>
              </a:rPr>
              <a:t>(</a:t>
            </a:r>
            <a:r>
              <a:rPr lang="en-US" sz="1550" dirty="0">
                <a:solidFill>
                  <a:srgbClr val="6CB255"/>
                </a:solidFill>
              </a:rPr>
              <a:t>a)</a:t>
            </a:r>
            <a:r>
              <a:rPr lang="en-US" sz="1550" dirty="0"/>
              <a:t> </a:t>
            </a:r>
            <a:r>
              <a:rPr lang="en-US" sz="1550" dirty="0" smtClean="0"/>
              <a:t>This figure </a:t>
            </a:r>
            <a:r>
              <a:rPr lang="en-US" sz="1550" dirty="0"/>
              <a:t>shows mast cells in blood. In a blood smear, they are difficult to differentiate from basophils </a:t>
            </a:r>
            <a:r>
              <a:rPr lang="en-US" sz="1550" dirty="0">
                <a:solidFill>
                  <a:srgbClr val="6CB255"/>
                </a:solidFill>
              </a:rPr>
              <a:t>(b)</a:t>
            </a:r>
            <a:r>
              <a:rPr lang="en-US" sz="1550" dirty="0"/>
              <a:t>. </a:t>
            </a:r>
            <a:r>
              <a:rPr lang="en-US" sz="1550" dirty="0" smtClean="0"/>
              <a:t>Unlike basophils</a:t>
            </a:r>
            <a:r>
              <a:rPr lang="en-US" sz="1550" dirty="0"/>
              <a:t>, mast cells migrate from the blood into various tissues. (credit right: modification of work by Greenland JR</a:t>
            </a:r>
            <a:r>
              <a:rPr lang="en-US" sz="1550" dirty="0" smtClean="0"/>
              <a:t>, </a:t>
            </a:r>
            <a:r>
              <a:rPr lang="en-US" sz="1550" dirty="0" err="1" smtClean="0"/>
              <a:t>Xu</a:t>
            </a:r>
            <a:r>
              <a:rPr lang="en-US" sz="1550" dirty="0" smtClean="0"/>
              <a:t> </a:t>
            </a:r>
            <a:r>
              <a:rPr lang="en-US" sz="1550" dirty="0"/>
              <a:t>X, </a:t>
            </a:r>
            <a:r>
              <a:rPr lang="en-US" sz="1550" dirty="0" err="1"/>
              <a:t>Sayah</a:t>
            </a:r>
            <a:r>
              <a:rPr lang="en-US" sz="1550" dirty="0"/>
              <a:t> DM, Liu FC, Jones KD, Looney MR, </a:t>
            </a:r>
            <a:r>
              <a:rPr lang="en-US" sz="1550" dirty="0" err="1"/>
              <a:t>Caughey</a:t>
            </a:r>
            <a:r>
              <a:rPr lang="en-US" sz="1550" dirty="0"/>
              <a:t> GH)</a:t>
            </a:r>
          </a:p>
        </p:txBody>
      </p:sp>
      <p:pic>
        <p:nvPicPr>
          <p:cNvPr id="9"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535824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r>
              <a:rPr lang="en-US" sz="2400" dirty="0" smtClean="0">
                <a:solidFill>
                  <a:srgbClr val="6CB255"/>
                </a:solidFill>
              </a:rPr>
              <a:t>Figure 17.16</a:t>
            </a:r>
            <a:endParaRPr lang="en-US" sz="2400" dirty="0">
              <a:solidFill>
                <a:srgbClr val="6CB255"/>
              </a:solidFill>
            </a:endParaRPr>
          </a:p>
        </p:txBody>
      </p:sp>
      <p:pic>
        <p:nvPicPr>
          <p:cNvPr id="2" name="Picture Placeholder 1" descr="OSC_Microbio_17_05_NaturalBor.jp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9409" b="-9409"/>
          <a:stretch>
            <a:fillRect/>
          </a:stretch>
        </p:blipFill>
        <p:spPr>
          <a:xfrm>
            <a:off x="457200" y="1108075"/>
            <a:ext cx="4032250" cy="5256213"/>
          </a:xfrm>
        </p:spPr>
      </p:pic>
      <p:sp>
        <p:nvSpPr>
          <p:cNvPr id="14" name="Text Placeholder 13"/>
          <p:cNvSpPr>
            <a:spLocks noGrp="1"/>
          </p:cNvSpPr>
          <p:nvPr>
            <p:ph type="body" sz="quarter" idx="14"/>
          </p:nvPr>
        </p:nvSpPr>
        <p:spPr>
          <a:xfrm>
            <a:off x="4606925" y="1107617"/>
            <a:ext cx="3913188" cy="5256973"/>
          </a:xfrm>
        </p:spPr>
        <p:txBody>
          <a:bodyPr>
            <a:noAutofit/>
          </a:bodyPr>
          <a:lstStyle/>
          <a:p>
            <a:r>
              <a:rPr lang="en-US" sz="1600" dirty="0">
                <a:solidFill>
                  <a:schemeClr val="tx1"/>
                </a:solidFill>
              </a:rPr>
              <a:t>Natural killer (NK) cells are inhibited by the presence of the </a:t>
            </a:r>
            <a:r>
              <a:rPr lang="en-US" sz="1600" dirty="0" smtClean="0">
                <a:solidFill>
                  <a:schemeClr val="tx1"/>
                </a:solidFill>
              </a:rPr>
              <a:t>major histocompatibility </a:t>
            </a:r>
            <a:r>
              <a:rPr lang="en-US" sz="1600" dirty="0">
                <a:solidFill>
                  <a:schemeClr val="tx1"/>
                </a:solidFill>
              </a:rPr>
              <a:t>cell (MHC</a:t>
            </a:r>
            <a:r>
              <a:rPr lang="en-US" sz="1600" dirty="0" smtClean="0">
                <a:solidFill>
                  <a:schemeClr val="tx1"/>
                </a:solidFill>
              </a:rPr>
              <a:t>) receptor </a:t>
            </a:r>
            <a:r>
              <a:rPr lang="en-US" sz="1600" dirty="0">
                <a:solidFill>
                  <a:schemeClr val="tx1"/>
                </a:solidFill>
              </a:rPr>
              <a:t>on healthy cells. Cancer cells and virus-infected cells have reduced expression of MHC and </a:t>
            </a:r>
            <a:r>
              <a:rPr lang="en-US" sz="1600" dirty="0" smtClean="0">
                <a:solidFill>
                  <a:schemeClr val="tx1"/>
                </a:solidFill>
              </a:rPr>
              <a:t>increased expression </a:t>
            </a:r>
            <a:r>
              <a:rPr lang="en-US" sz="1600" dirty="0">
                <a:solidFill>
                  <a:schemeClr val="tx1"/>
                </a:solidFill>
              </a:rPr>
              <a:t>of activating molecules. When a NK cell recognizes decreased MHC and increased activating molecules</a:t>
            </a:r>
            <a:r>
              <a:rPr lang="en-US" sz="1600" dirty="0" smtClean="0">
                <a:solidFill>
                  <a:schemeClr val="tx1"/>
                </a:solidFill>
              </a:rPr>
              <a:t>, it </a:t>
            </a:r>
            <a:r>
              <a:rPr lang="en-US" sz="1600" dirty="0">
                <a:solidFill>
                  <a:schemeClr val="tx1"/>
                </a:solidFill>
              </a:rPr>
              <a:t>will kill the abnormal cell.</a:t>
            </a:r>
          </a:p>
        </p:txBody>
      </p:sp>
      <p:pic>
        <p:nvPicPr>
          <p:cNvPr id="2050"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255510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a:t>
            </a:r>
            <a:r>
              <a:rPr lang="en-US" dirty="0" smtClean="0"/>
              <a:t>17.17</a:t>
            </a:r>
            <a:endParaRPr lang="en-US" dirty="0"/>
          </a:p>
        </p:txBody>
      </p:sp>
      <p:pic>
        <p:nvPicPr>
          <p:cNvPr id="2" name="Picture Placeholder 1" descr="OSC_Microbio_17_05_Nkgranul.jp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42639" r="-42639"/>
          <a:stretch>
            <a:fillRect/>
          </a:stretch>
        </p:blipFill>
        <p:spPr/>
      </p:pic>
      <p:sp>
        <p:nvSpPr>
          <p:cNvPr id="7" name="Text Placeholder 6"/>
          <p:cNvSpPr>
            <a:spLocks noGrp="1"/>
          </p:cNvSpPr>
          <p:nvPr>
            <p:ph type="body" sz="quarter" idx="14"/>
          </p:nvPr>
        </p:nvSpPr>
        <p:spPr/>
        <p:txBody>
          <a:bodyPr>
            <a:normAutofit/>
          </a:bodyPr>
          <a:lstStyle/>
          <a:p>
            <a:r>
              <a:rPr lang="en-US" sz="1600" dirty="0"/>
              <a:t>Natural killer cell with </a:t>
            </a:r>
            <a:r>
              <a:rPr lang="en-US" sz="1600" dirty="0" err="1"/>
              <a:t>perforin</a:t>
            </a:r>
            <a:r>
              <a:rPr lang="en-US" sz="1600" dirty="0"/>
              <a:t>-containing granules. (credit: modification of work </a:t>
            </a:r>
            <a:r>
              <a:rPr lang="en-US" sz="1600" dirty="0" smtClean="0"/>
              <a:t>by </a:t>
            </a:r>
            <a:r>
              <a:rPr lang="en-US" sz="1600" dirty="0" err="1" smtClean="0"/>
              <a:t>Rolstad</a:t>
            </a:r>
            <a:r>
              <a:rPr lang="en-US" sz="1600" dirty="0" smtClean="0"/>
              <a:t> </a:t>
            </a:r>
            <a:r>
              <a:rPr lang="en-US" sz="1600" dirty="0"/>
              <a:t>B)</a:t>
            </a:r>
          </a:p>
        </p:txBody>
      </p:sp>
      <p:pic>
        <p:nvPicPr>
          <p:cNvPr id="9"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870535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a:t>
            </a:r>
            <a:r>
              <a:rPr lang="en-US" dirty="0" smtClean="0"/>
              <a:t>17.18</a:t>
            </a:r>
            <a:endParaRPr lang="en-US" dirty="0"/>
          </a:p>
        </p:txBody>
      </p:sp>
      <p:pic>
        <p:nvPicPr>
          <p:cNvPr id="2" name="Picture Placeholder 1" descr="OSC_Microbio_17_05_monomacro.jp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2938" b="-2938"/>
          <a:stretch>
            <a:fillRect/>
          </a:stretch>
        </p:blipFill>
        <p:spPr/>
      </p:pic>
      <p:sp>
        <p:nvSpPr>
          <p:cNvPr id="7" name="Text Placeholder 6"/>
          <p:cNvSpPr>
            <a:spLocks noGrp="1"/>
          </p:cNvSpPr>
          <p:nvPr>
            <p:ph type="body" sz="quarter" idx="14"/>
          </p:nvPr>
        </p:nvSpPr>
        <p:spPr/>
        <p:txBody>
          <a:bodyPr>
            <a:noAutofit/>
          </a:bodyPr>
          <a:lstStyle/>
          <a:p>
            <a:r>
              <a:rPr lang="en-US" sz="1540" dirty="0"/>
              <a:t>Monocytes are large, </a:t>
            </a:r>
            <a:r>
              <a:rPr lang="en-US" sz="1540" dirty="0" err="1"/>
              <a:t>agranular</a:t>
            </a:r>
            <a:r>
              <a:rPr lang="en-US" sz="1540" dirty="0"/>
              <a:t> white blood cells with a nucleus that lacks lobes. When </a:t>
            </a:r>
            <a:r>
              <a:rPr lang="en-US" sz="1540" dirty="0" smtClean="0"/>
              <a:t>monocytes leave </a:t>
            </a:r>
            <a:r>
              <a:rPr lang="en-US" sz="1540" dirty="0"/>
              <a:t>the bloodstream, they differentiate and become macrophages with tissue-specific properties. (credit </a:t>
            </a:r>
            <a:r>
              <a:rPr lang="en-US" sz="1540" dirty="0" smtClean="0"/>
              <a:t>left: modification </a:t>
            </a:r>
            <a:r>
              <a:rPr lang="en-US" sz="1540" dirty="0"/>
              <a:t>of work by Armed Forces Institute of Pathology; credit right: modification of work by Centers for </a:t>
            </a:r>
            <a:r>
              <a:rPr lang="en-US" sz="1540" dirty="0" smtClean="0"/>
              <a:t>Disease Control </a:t>
            </a:r>
            <a:r>
              <a:rPr lang="en-US" sz="1540" dirty="0"/>
              <a:t>and Prevention)</a:t>
            </a:r>
          </a:p>
        </p:txBody>
      </p:sp>
      <p:pic>
        <p:nvPicPr>
          <p:cNvPr id="9"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208721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a:t>
            </a:r>
            <a:r>
              <a:rPr lang="en-US" dirty="0" smtClean="0"/>
              <a:t>17.1</a:t>
            </a:r>
            <a:endParaRPr lang="en-US" dirty="0"/>
          </a:p>
        </p:txBody>
      </p:sp>
      <p:pic>
        <p:nvPicPr>
          <p:cNvPr id="2" name="Picture Placeholder 1" descr="OSC_Microbio_17_00_splash.jp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3515" r="-3515"/>
          <a:stretch>
            <a:fillRect/>
          </a:stretch>
        </p:blipFill>
        <p:spPr/>
      </p:pic>
      <p:sp>
        <p:nvSpPr>
          <p:cNvPr id="7" name="Text Placeholder 6"/>
          <p:cNvSpPr>
            <a:spLocks noGrp="1"/>
          </p:cNvSpPr>
          <p:nvPr>
            <p:ph type="body" sz="quarter" idx="14"/>
          </p:nvPr>
        </p:nvSpPr>
        <p:spPr/>
        <p:txBody>
          <a:bodyPr>
            <a:noAutofit/>
          </a:bodyPr>
          <a:lstStyle/>
          <a:p>
            <a:r>
              <a:rPr lang="en-US" sz="1550" dirty="0"/>
              <a:t>Varicella, or chickenpox, is caused by the highly contagious varicella-zoster virus. The </a:t>
            </a:r>
            <a:r>
              <a:rPr lang="en-US" sz="1550" dirty="0" smtClean="0"/>
              <a:t>characteristic rash </a:t>
            </a:r>
            <a:r>
              <a:rPr lang="en-US" sz="1550" dirty="0"/>
              <a:t>seen here is partly a result of inflammation associated with the body’s immune response to the </a:t>
            </a:r>
            <a:r>
              <a:rPr lang="en-US" sz="1550" dirty="0" smtClean="0"/>
              <a:t>virus. Inflammation </a:t>
            </a:r>
            <a:r>
              <a:rPr lang="en-US" sz="1550" dirty="0"/>
              <a:t>is a response mechanism of innate immunity that helps the body fight off a wide range of infections</a:t>
            </a:r>
            <a:r>
              <a:rPr lang="en-US" sz="1550" dirty="0" smtClean="0"/>
              <a:t>. (</a:t>
            </a:r>
            <a:r>
              <a:rPr lang="en-US" sz="1550" dirty="0"/>
              <a:t>credit: modification of work by Centers for Disease Control and Prevention)</a:t>
            </a:r>
          </a:p>
        </p:txBody>
      </p:sp>
      <p:pic>
        <p:nvPicPr>
          <p:cNvPr id="9"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999694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a:t>
            </a:r>
            <a:r>
              <a:rPr lang="en-US" dirty="0"/>
              <a:t>17.19</a:t>
            </a:r>
            <a:endParaRPr lang="en-US" dirty="0"/>
          </a:p>
        </p:txBody>
      </p:sp>
      <p:pic>
        <p:nvPicPr>
          <p:cNvPr id="2" name="Picture Placeholder 1" descr="OSC_Microbio_17_01_InjurySite.jp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64916" r="-64916"/>
          <a:stretch>
            <a:fillRect/>
          </a:stretch>
        </p:blipFill>
        <p:spPr/>
      </p:pic>
      <p:sp>
        <p:nvSpPr>
          <p:cNvPr id="7" name="Text Placeholder 6"/>
          <p:cNvSpPr>
            <a:spLocks noGrp="1"/>
          </p:cNvSpPr>
          <p:nvPr>
            <p:ph type="body" sz="quarter" idx="14"/>
          </p:nvPr>
        </p:nvSpPr>
        <p:spPr/>
        <p:txBody>
          <a:bodyPr>
            <a:noAutofit/>
          </a:bodyPr>
          <a:lstStyle/>
          <a:p>
            <a:r>
              <a:rPr lang="en-US" sz="1300" dirty="0"/>
              <a:t>Damaged cells and macrophages that have ingested pathogens release cytokines that are </a:t>
            </a:r>
            <a:r>
              <a:rPr lang="en-US" sz="1300" dirty="0" err="1"/>
              <a:t>proinflammatory</a:t>
            </a:r>
            <a:r>
              <a:rPr lang="en-US" sz="1300" dirty="0"/>
              <a:t> and chemotactic for leukocytes. In addition, activation of complement at the site of infection results in production of the chemotactic and </a:t>
            </a:r>
            <a:r>
              <a:rPr lang="en-US" sz="1300" dirty="0" err="1"/>
              <a:t>proinflammatory</a:t>
            </a:r>
            <a:r>
              <a:rPr lang="en-US" sz="1300" dirty="0"/>
              <a:t> C5a. Leukocytes exit the blood vessel and follow the </a:t>
            </a:r>
            <a:r>
              <a:rPr lang="en-US" sz="1300" dirty="0" err="1"/>
              <a:t>chemoattractant</a:t>
            </a:r>
            <a:r>
              <a:rPr lang="en-US" sz="1300" dirty="0"/>
              <a:t> signal of cytokines and C5a to the site of infection. Granulocytes such as neutrophils release chemicals that destroy pathogens. They are also capable of phagocytosis and intracellular killing of bacterial pathogens.</a:t>
            </a:r>
            <a:endParaRPr lang="en-US" sz="1300" dirty="0"/>
          </a:p>
        </p:txBody>
      </p:sp>
      <p:pic>
        <p:nvPicPr>
          <p:cNvPr id="9"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545187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a:t>
            </a:r>
            <a:r>
              <a:rPr lang="en-US" dirty="0" smtClean="0"/>
              <a:t>17.20</a:t>
            </a:r>
            <a:endParaRPr lang="en-US" dirty="0"/>
          </a:p>
        </p:txBody>
      </p:sp>
      <p:pic>
        <p:nvPicPr>
          <p:cNvPr id="2" name="Picture Placeholder 1" descr="OSC_Microbio_17_04_PRR.jp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45706" r="-45706"/>
          <a:stretch>
            <a:fillRect/>
          </a:stretch>
        </p:blipFill>
        <p:spPr/>
      </p:pic>
      <p:sp>
        <p:nvSpPr>
          <p:cNvPr id="7" name="Text Placeholder 6"/>
          <p:cNvSpPr>
            <a:spLocks noGrp="1"/>
          </p:cNvSpPr>
          <p:nvPr>
            <p:ph type="body" sz="quarter" idx="14"/>
          </p:nvPr>
        </p:nvSpPr>
        <p:spPr/>
        <p:txBody>
          <a:bodyPr>
            <a:noAutofit/>
          </a:bodyPr>
          <a:lstStyle/>
          <a:p>
            <a:r>
              <a:rPr lang="en-US" sz="1440" dirty="0"/>
              <a:t>Phagocytic cells contain pattern recognition receptors (PRRs) capable of recognizing </a:t>
            </a:r>
            <a:r>
              <a:rPr lang="en-US" sz="1440" dirty="0" smtClean="0"/>
              <a:t>various pathogen</a:t>
            </a:r>
            <a:r>
              <a:rPr lang="en-US" sz="1440" dirty="0"/>
              <a:t>-associated molecular patterns (PAMPs). These PRRs can be found on the plasma membrane or in </a:t>
            </a:r>
            <a:r>
              <a:rPr lang="en-US" sz="1440" dirty="0" smtClean="0"/>
              <a:t>internal </a:t>
            </a:r>
            <a:r>
              <a:rPr lang="en-US" sz="1440" dirty="0" err="1" smtClean="0"/>
              <a:t>phagosomes</a:t>
            </a:r>
            <a:r>
              <a:rPr lang="en-US" sz="1440" dirty="0"/>
              <a:t>. When a PRR recognizes a PAMP, it sends a signal to the nucleus that activates genes involved </a:t>
            </a:r>
            <a:r>
              <a:rPr lang="en-US" sz="1440" dirty="0" smtClean="0"/>
              <a:t>in phagocytosis</a:t>
            </a:r>
            <a:r>
              <a:rPr lang="en-US" sz="1440" dirty="0"/>
              <a:t>, cellular proliferation, production and secretion of antiviral </a:t>
            </a:r>
            <a:r>
              <a:rPr lang="en-US" sz="1440" dirty="0" err="1"/>
              <a:t>interferons</a:t>
            </a:r>
            <a:r>
              <a:rPr lang="en-US" sz="1440" dirty="0"/>
              <a:t> and </a:t>
            </a:r>
            <a:r>
              <a:rPr lang="en-US" sz="1440" dirty="0" err="1"/>
              <a:t>proinflammatory</a:t>
            </a:r>
            <a:r>
              <a:rPr lang="en-US" sz="1440" dirty="0"/>
              <a:t> cytokines</a:t>
            </a:r>
            <a:r>
              <a:rPr lang="en-US" sz="1440" dirty="0" smtClean="0"/>
              <a:t>, and </a:t>
            </a:r>
            <a:r>
              <a:rPr lang="en-US" sz="1440" dirty="0"/>
              <a:t>enhanced intracellular killing.</a:t>
            </a:r>
          </a:p>
        </p:txBody>
      </p:sp>
      <p:pic>
        <p:nvPicPr>
          <p:cNvPr id="9"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495524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a:t>
            </a:r>
            <a:r>
              <a:rPr lang="en-US" dirty="0" smtClean="0"/>
              <a:t>17.21</a:t>
            </a:r>
            <a:endParaRPr lang="en-US" dirty="0"/>
          </a:p>
        </p:txBody>
      </p:sp>
      <p:pic>
        <p:nvPicPr>
          <p:cNvPr id="2" name="Picture Placeholder 1" descr="OSC_Microbio_17_04_Phagocytos.jp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7283" r="-17283"/>
          <a:stretch>
            <a:fillRect/>
          </a:stretch>
        </p:blipFill>
        <p:spPr/>
      </p:pic>
      <p:sp>
        <p:nvSpPr>
          <p:cNvPr id="7" name="Text Placeholder 6"/>
          <p:cNvSpPr>
            <a:spLocks noGrp="1"/>
          </p:cNvSpPr>
          <p:nvPr>
            <p:ph type="body" sz="quarter" idx="14"/>
          </p:nvPr>
        </p:nvSpPr>
        <p:spPr/>
        <p:txBody>
          <a:bodyPr>
            <a:normAutofit/>
          </a:bodyPr>
          <a:lstStyle/>
          <a:p>
            <a:r>
              <a:rPr lang="en-US" sz="1600" dirty="0"/>
              <a:t>The stages of phagocytosis include the engulfment of a pathogen, the formation of a </a:t>
            </a:r>
            <a:r>
              <a:rPr lang="en-US" sz="1600" dirty="0" err="1"/>
              <a:t>phagosome</a:t>
            </a:r>
            <a:r>
              <a:rPr lang="en-US" sz="1600" dirty="0"/>
              <a:t>, </a:t>
            </a:r>
            <a:r>
              <a:rPr lang="en-US" sz="1600" dirty="0" smtClean="0"/>
              <a:t>the digestion </a:t>
            </a:r>
            <a:r>
              <a:rPr lang="en-US" sz="1600" dirty="0"/>
              <a:t>of the pathogenic particle in the </a:t>
            </a:r>
            <a:r>
              <a:rPr lang="en-US" sz="1600" dirty="0" err="1"/>
              <a:t>phagolysosome</a:t>
            </a:r>
            <a:r>
              <a:rPr lang="en-US" sz="1600" dirty="0"/>
              <a:t>, and the expulsion of undigested materials from the cell.</a:t>
            </a:r>
          </a:p>
        </p:txBody>
      </p:sp>
      <p:pic>
        <p:nvPicPr>
          <p:cNvPr id="9"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6056477"/>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a:t>
            </a:r>
            <a:r>
              <a:rPr lang="en-US" dirty="0" smtClean="0"/>
              <a:t>17.22</a:t>
            </a:r>
            <a:endParaRPr lang="en-US" dirty="0"/>
          </a:p>
        </p:txBody>
      </p:sp>
      <p:pic>
        <p:nvPicPr>
          <p:cNvPr id="2" name="Picture Placeholder 1" descr="OSC_Microbio_17_04_Leishmania.jp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7905" r="-7905"/>
          <a:stretch>
            <a:fillRect/>
          </a:stretch>
        </p:blipFill>
        <p:spPr/>
      </p:pic>
      <p:sp>
        <p:nvSpPr>
          <p:cNvPr id="7" name="Text Placeholder 6"/>
          <p:cNvSpPr>
            <a:spLocks noGrp="1"/>
          </p:cNvSpPr>
          <p:nvPr>
            <p:ph type="body" sz="quarter" idx="14"/>
          </p:nvPr>
        </p:nvSpPr>
        <p:spPr/>
        <p:txBody>
          <a:bodyPr rIns="0">
            <a:noAutofit/>
          </a:bodyPr>
          <a:lstStyle/>
          <a:p>
            <a:pPr marL="342900" indent="-342900">
              <a:buFontTx/>
              <a:buAutoNum type="alphaLcParenBoth"/>
            </a:pPr>
            <a:r>
              <a:rPr lang="en-US" sz="1040" dirty="0" smtClean="0"/>
              <a:t>Cutaneous </a:t>
            </a:r>
            <a:r>
              <a:rPr lang="en-US" sz="1040" dirty="0" err="1"/>
              <a:t>leishmaniasis</a:t>
            </a:r>
            <a:r>
              <a:rPr lang="en-US" sz="1040" dirty="0"/>
              <a:t> is a disfiguring disease caused by the intracellular </a:t>
            </a:r>
            <a:r>
              <a:rPr lang="en-US" sz="1040" dirty="0" smtClean="0"/>
              <a:t>flagellate </a:t>
            </a:r>
            <a:r>
              <a:rPr lang="en-US" sz="1040" i="1" dirty="0" err="1" smtClean="0"/>
              <a:t>Leishmania</a:t>
            </a:r>
            <a:r>
              <a:rPr lang="en-US" sz="1040" i="1" dirty="0" smtClean="0"/>
              <a:t> </a:t>
            </a:r>
            <a:r>
              <a:rPr lang="en-US" sz="1040" i="1" dirty="0" err="1"/>
              <a:t>tropica</a:t>
            </a:r>
            <a:r>
              <a:rPr lang="en-US" sz="1040" dirty="0"/>
              <a:t>, transmitted by the bite of a sand fly.</a:t>
            </a:r>
            <a:r>
              <a:rPr lang="en-US" sz="1040" dirty="0" smtClean="0"/>
              <a:t> </a:t>
            </a:r>
            <a:endParaRPr lang="en-US" sz="1040" dirty="0"/>
          </a:p>
          <a:p>
            <a:pPr marL="342900" indent="-342900">
              <a:buFontTx/>
              <a:buAutoNum type="alphaLcParenBoth"/>
            </a:pPr>
            <a:r>
              <a:rPr lang="en-US" sz="1040" dirty="0" smtClean="0"/>
              <a:t>This </a:t>
            </a:r>
            <a:r>
              <a:rPr lang="en-US" sz="1040" dirty="0"/>
              <a:t>light micrograph of a sample taken from </a:t>
            </a:r>
            <a:r>
              <a:rPr lang="en-US" sz="1040" dirty="0" smtClean="0"/>
              <a:t>a skin </a:t>
            </a:r>
            <a:r>
              <a:rPr lang="en-US" sz="1040" dirty="0"/>
              <a:t>lesion shows a large cell, which is a macrophage infected with </a:t>
            </a:r>
            <a:r>
              <a:rPr lang="en-US" sz="1040" i="1" dirty="0"/>
              <a:t>L. </a:t>
            </a:r>
            <a:r>
              <a:rPr lang="en-US" sz="1040" i="1" dirty="0" err="1"/>
              <a:t>tropica</a:t>
            </a:r>
            <a:r>
              <a:rPr lang="en-US" sz="1040" dirty="0"/>
              <a:t> </a:t>
            </a:r>
            <a:r>
              <a:rPr lang="en-US" sz="1040" dirty="0" err="1"/>
              <a:t>amastigotes</a:t>
            </a:r>
            <a:r>
              <a:rPr lang="en-US" sz="1040" dirty="0"/>
              <a:t> (arrows). </a:t>
            </a:r>
            <a:r>
              <a:rPr lang="en-US" sz="1040" dirty="0" smtClean="0"/>
              <a:t>The </a:t>
            </a:r>
            <a:r>
              <a:rPr lang="en-US" sz="1040" dirty="0" err="1" smtClean="0"/>
              <a:t>amastigotes</a:t>
            </a:r>
            <a:r>
              <a:rPr lang="en-US" sz="1040" dirty="0" smtClean="0"/>
              <a:t> </a:t>
            </a:r>
            <a:r>
              <a:rPr lang="en-US" sz="1040" dirty="0"/>
              <a:t>have lost their flagella but their nuclei are visible. Soon the </a:t>
            </a:r>
            <a:r>
              <a:rPr lang="en-US" sz="1040" dirty="0" err="1"/>
              <a:t>amastigotes</a:t>
            </a:r>
            <a:r>
              <a:rPr lang="en-US" sz="1040" dirty="0"/>
              <a:t> will lyse the </a:t>
            </a:r>
            <a:r>
              <a:rPr lang="en-US" sz="1040" dirty="0" smtClean="0"/>
              <a:t>macrophage and </a:t>
            </a:r>
            <a:r>
              <a:rPr lang="en-US" sz="1040" dirty="0"/>
              <a:t>be engulfed by other phagocytes, spreading the infection. (credit a: modification of work by Otis </a:t>
            </a:r>
            <a:r>
              <a:rPr lang="en-US" sz="1040" dirty="0" smtClean="0"/>
              <a:t>Historical Archives </a:t>
            </a:r>
            <a:r>
              <a:rPr lang="en-US" sz="1040" dirty="0"/>
              <a:t>of “National Museum of Health &amp; Medicine”; credit b: modification of work by Centers for </a:t>
            </a:r>
            <a:r>
              <a:rPr lang="en-US" sz="1040" dirty="0" smtClean="0"/>
              <a:t>Disease Control </a:t>
            </a:r>
            <a:r>
              <a:rPr lang="en-US" sz="1040" dirty="0"/>
              <a:t>and Prevention)</a:t>
            </a:r>
          </a:p>
        </p:txBody>
      </p:sp>
      <p:pic>
        <p:nvPicPr>
          <p:cNvPr id="9"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9080948"/>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a:t>
            </a:r>
            <a:r>
              <a:rPr lang="en-US" dirty="0" smtClean="0"/>
              <a:t>17.23</a:t>
            </a:r>
            <a:endParaRPr lang="en-US" dirty="0"/>
          </a:p>
        </p:txBody>
      </p:sp>
      <p:pic>
        <p:nvPicPr>
          <p:cNvPr id="2" name="Picture Placeholder 1" descr="OSC_Microbio_17_06_Erythema.jp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3080" r="-3080"/>
          <a:stretch>
            <a:fillRect/>
          </a:stretch>
        </p:blipFill>
        <p:spPr/>
      </p:pic>
      <p:sp>
        <p:nvSpPr>
          <p:cNvPr id="7" name="Text Placeholder 6"/>
          <p:cNvSpPr>
            <a:spLocks noGrp="1"/>
          </p:cNvSpPr>
          <p:nvPr>
            <p:ph type="body" sz="quarter" idx="14"/>
          </p:nvPr>
        </p:nvSpPr>
        <p:spPr/>
        <p:txBody>
          <a:bodyPr rIns="0">
            <a:noAutofit/>
          </a:bodyPr>
          <a:lstStyle/>
          <a:p>
            <a:pPr marL="342900" indent="-342900">
              <a:buFontTx/>
              <a:buAutoNum type="alphaLcParenBoth"/>
            </a:pPr>
            <a:r>
              <a:rPr lang="en-US" sz="1040" dirty="0" smtClean="0"/>
              <a:t>Mast </a:t>
            </a:r>
            <a:r>
              <a:rPr lang="en-US" sz="1040" dirty="0"/>
              <a:t>cells detect injury to nearby cells and release histamine, initiating an inflammatory response.</a:t>
            </a:r>
            <a:r>
              <a:rPr lang="en-US" sz="1040" dirty="0" smtClean="0"/>
              <a:t> </a:t>
            </a:r>
            <a:endParaRPr lang="en-US" sz="1040" dirty="0"/>
          </a:p>
          <a:p>
            <a:pPr marL="342900" indent="-342900">
              <a:buFontTx/>
              <a:buAutoNum type="alphaLcParenBoth"/>
            </a:pPr>
            <a:r>
              <a:rPr lang="en-US" sz="1040" dirty="0" smtClean="0"/>
              <a:t>Histamine </a:t>
            </a:r>
            <a:r>
              <a:rPr lang="en-US" sz="1040" dirty="0"/>
              <a:t>increases blood flow to the wound site, and increased vascular permeability allows fluid, proteins</a:t>
            </a:r>
            <a:r>
              <a:rPr lang="en-US" sz="1040" dirty="0" smtClean="0"/>
              <a:t>, phagocytes</a:t>
            </a:r>
            <a:r>
              <a:rPr lang="en-US" sz="1040" dirty="0"/>
              <a:t>, and other immune cells to enter infected tissue. These events result in the swelling and reddening of </a:t>
            </a:r>
            <a:r>
              <a:rPr lang="en-US" sz="1040" dirty="0" smtClean="0"/>
              <a:t>the injured </a:t>
            </a:r>
            <a:r>
              <a:rPr lang="en-US" sz="1040" dirty="0"/>
              <a:t>site, and the increased blood flow to the injured site causes it to feel warm. Inflammation is also </a:t>
            </a:r>
            <a:r>
              <a:rPr lang="en-US" sz="1040" dirty="0" smtClean="0"/>
              <a:t>associated with </a:t>
            </a:r>
            <a:r>
              <a:rPr lang="en-US" sz="1040" dirty="0"/>
              <a:t>pain due to these events stimulating nerve pain receptors in the tissue. The interaction of phagocyte PRRs </a:t>
            </a:r>
            <a:r>
              <a:rPr lang="en-US" sz="1040" dirty="0" smtClean="0"/>
              <a:t>with cellular </a:t>
            </a:r>
            <a:r>
              <a:rPr lang="en-US" sz="1040" dirty="0"/>
              <a:t>distress signals and PAMPs and </a:t>
            </a:r>
            <a:r>
              <a:rPr lang="en-US" sz="1040" dirty="0" err="1"/>
              <a:t>opsonins</a:t>
            </a:r>
            <a:r>
              <a:rPr lang="en-US" sz="1040" dirty="0"/>
              <a:t> on the surface of pathogens leads to the release of </a:t>
            </a:r>
            <a:r>
              <a:rPr lang="en-US" sz="1040" dirty="0" smtClean="0"/>
              <a:t>more </a:t>
            </a:r>
            <a:r>
              <a:rPr lang="en-US" sz="1040" dirty="0" err="1" smtClean="0"/>
              <a:t>proinflammatory</a:t>
            </a:r>
            <a:r>
              <a:rPr lang="en-US" sz="1040" dirty="0" smtClean="0"/>
              <a:t> </a:t>
            </a:r>
            <a:r>
              <a:rPr lang="en-US" sz="1040" dirty="0"/>
              <a:t>chemicals, enhancing the inflammatory response.</a:t>
            </a:r>
          </a:p>
        </p:txBody>
      </p:sp>
      <p:pic>
        <p:nvPicPr>
          <p:cNvPr id="9"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1676359"/>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a:t>
            </a:r>
            <a:r>
              <a:rPr lang="en-US" dirty="0"/>
              <a:t>17.24</a:t>
            </a:r>
            <a:endParaRPr lang="en-US" dirty="0"/>
          </a:p>
        </p:txBody>
      </p:sp>
      <p:pic>
        <p:nvPicPr>
          <p:cNvPr id="2" name="Picture Placeholder 1" descr="OSC_Microbio_17_06_Granuloma.jp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0722" r="-20722"/>
          <a:stretch>
            <a:fillRect/>
          </a:stretch>
        </p:blipFill>
        <p:spPr/>
      </p:pic>
      <p:sp>
        <p:nvSpPr>
          <p:cNvPr id="7" name="Text Placeholder 6"/>
          <p:cNvSpPr>
            <a:spLocks noGrp="1"/>
          </p:cNvSpPr>
          <p:nvPr>
            <p:ph type="body" sz="quarter" idx="14"/>
          </p:nvPr>
        </p:nvSpPr>
        <p:spPr/>
        <p:txBody>
          <a:bodyPr>
            <a:noAutofit/>
          </a:bodyPr>
          <a:lstStyle/>
          <a:p>
            <a:r>
              <a:rPr lang="en-US" sz="1520" dirty="0"/>
              <a:t>A tubercle is a granuloma in the lung tissue of a patient with tuberculosis. In this micrograph, white blood cells (stained purple) have walled off a pocket of tissue infected with </a:t>
            </a:r>
            <a:r>
              <a:rPr lang="en-US" sz="1520" i="1" dirty="0"/>
              <a:t>Mycobacterium tuberculosis</a:t>
            </a:r>
            <a:r>
              <a:rPr lang="en-US" sz="1520" dirty="0"/>
              <a:t>. Granulomas also occur in many other forms of disease. (credit: modification of work by </a:t>
            </a:r>
            <a:r>
              <a:rPr lang="en-US" sz="1520" dirty="0" err="1"/>
              <a:t>Piotrowski</a:t>
            </a:r>
            <a:r>
              <a:rPr lang="en-US" sz="1520" dirty="0"/>
              <a:t> WJ, </a:t>
            </a:r>
            <a:r>
              <a:rPr lang="en-US" sz="1520" dirty="0" err="1"/>
              <a:t>Górski</a:t>
            </a:r>
            <a:r>
              <a:rPr lang="en-US" sz="1520" dirty="0"/>
              <a:t> P, </a:t>
            </a:r>
            <a:r>
              <a:rPr lang="en-US" sz="1520" dirty="0" err="1"/>
              <a:t>Duda-Szymańska</a:t>
            </a:r>
            <a:r>
              <a:rPr lang="en-US" sz="1520" dirty="0"/>
              <a:t> J, </a:t>
            </a:r>
            <a:r>
              <a:rPr lang="en-US" sz="1520" dirty="0" err="1"/>
              <a:t>Kwiatkowska</a:t>
            </a:r>
            <a:r>
              <a:rPr lang="en-US" sz="1520" dirty="0"/>
              <a:t> S)</a:t>
            </a:r>
            <a:endParaRPr lang="en-US" sz="1520" dirty="0"/>
          </a:p>
        </p:txBody>
      </p:sp>
      <p:pic>
        <p:nvPicPr>
          <p:cNvPr id="9"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0533474"/>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a:t>
            </a:r>
            <a:r>
              <a:rPr lang="en-US" dirty="0"/>
              <a:t>17.25</a:t>
            </a:r>
            <a:endParaRPr lang="en-US" dirty="0"/>
          </a:p>
        </p:txBody>
      </p:sp>
      <p:pic>
        <p:nvPicPr>
          <p:cNvPr id="2" name="Picture Placeholder 1" descr="OSC_Microbio_17_06_Elephant.jp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62549" r="-62549"/>
          <a:stretch>
            <a:fillRect/>
          </a:stretch>
        </p:blipFill>
        <p:spPr/>
      </p:pic>
      <p:sp>
        <p:nvSpPr>
          <p:cNvPr id="7" name="Text Placeholder 6"/>
          <p:cNvSpPr>
            <a:spLocks noGrp="1"/>
          </p:cNvSpPr>
          <p:nvPr>
            <p:ph type="body" sz="quarter" idx="14"/>
          </p:nvPr>
        </p:nvSpPr>
        <p:spPr/>
        <p:txBody>
          <a:bodyPr>
            <a:normAutofit/>
          </a:bodyPr>
          <a:lstStyle/>
          <a:p>
            <a:r>
              <a:rPr lang="en-US" sz="1600" dirty="0"/>
              <a:t>Elephantiasis (chronic edema) of the legs due to </a:t>
            </a:r>
            <a:r>
              <a:rPr lang="en-US" sz="1600" dirty="0" err="1"/>
              <a:t>filariasis</a:t>
            </a:r>
            <a:r>
              <a:rPr lang="en-US" sz="1600" dirty="0"/>
              <a:t>. (credit: modification of work by Centers for Disease Control and Prevention)</a:t>
            </a:r>
            <a:endParaRPr lang="en-US" sz="1600" dirty="0"/>
          </a:p>
        </p:txBody>
      </p:sp>
      <p:pic>
        <p:nvPicPr>
          <p:cNvPr id="9"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5415426"/>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a:t>
            </a:r>
            <a:r>
              <a:rPr lang="en-US" dirty="0" smtClean="0"/>
              <a:t>17.26</a:t>
            </a:r>
            <a:endParaRPr lang="en-US" dirty="0"/>
          </a:p>
        </p:txBody>
      </p:sp>
      <p:pic>
        <p:nvPicPr>
          <p:cNvPr id="2" name="Picture Placeholder 1" descr="OSC_Microbio_17_06_Hypothal.jp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8972" r="-8972"/>
          <a:stretch>
            <a:fillRect/>
          </a:stretch>
        </p:blipFill>
        <p:spPr/>
      </p:pic>
      <p:sp>
        <p:nvSpPr>
          <p:cNvPr id="7" name="Text Placeholder 6"/>
          <p:cNvSpPr>
            <a:spLocks noGrp="1"/>
          </p:cNvSpPr>
          <p:nvPr>
            <p:ph type="body" sz="quarter" idx="14"/>
          </p:nvPr>
        </p:nvSpPr>
        <p:spPr/>
        <p:txBody>
          <a:bodyPr>
            <a:normAutofit/>
          </a:bodyPr>
          <a:lstStyle/>
          <a:p>
            <a:r>
              <a:rPr lang="en-US" sz="1600" dirty="0"/>
              <a:t>The role of the hypothalamus in the inflammatory response. Macrophages recognize pathogens in </a:t>
            </a:r>
            <a:r>
              <a:rPr lang="en-US" sz="1600" dirty="0" smtClean="0"/>
              <a:t>an area </a:t>
            </a:r>
            <a:r>
              <a:rPr lang="en-US" sz="1600" dirty="0"/>
              <a:t>and release cytokines that trigger inflammation. The cytokines also send a signal up the </a:t>
            </a:r>
            <a:r>
              <a:rPr lang="en-US" sz="1600" dirty="0" err="1"/>
              <a:t>vagus</a:t>
            </a:r>
            <a:r>
              <a:rPr lang="en-US" sz="1600" dirty="0"/>
              <a:t> nerve to </a:t>
            </a:r>
            <a:r>
              <a:rPr lang="en-US" sz="1600" dirty="0" smtClean="0"/>
              <a:t>the hypothalamus</a:t>
            </a:r>
            <a:r>
              <a:rPr lang="en-US" sz="1600" dirty="0"/>
              <a:t>.</a:t>
            </a:r>
          </a:p>
        </p:txBody>
      </p:sp>
      <p:pic>
        <p:nvPicPr>
          <p:cNvPr id="9"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5381275"/>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2" descr="L:\Clients\Connexions\01_CNX_ Admin\00_OSC_Project_Resources\14_OSC_Production\PowerPoints\OSX-Stacked-TM-CMYK-300dp1-2016.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84049"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a:spLocks noGrp="1"/>
          </p:cNvSpPr>
          <p:nvPr>
            <p:ph type="title"/>
          </p:nvPr>
        </p:nvSpPr>
        <p:spPr/>
        <p:txBody>
          <a:bodyPr>
            <a:normAutofit/>
          </a:bodyPr>
          <a:lstStyle/>
          <a:p>
            <a:pPr algn="r"/>
            <a:endParaRPr lang="en-US" sz="2400" dirty="0">
              <a:solidFill>
                <a:srgbClr val="6CB255"/>
              </a:solidFill>
            </a:endParaRPr>
          </a:p>
        </p:txBody>
      </p:sp>
      <p:sp>
        <p:nvSpPr>
          <p:cNvPr id="14" name="Text Placeholder 13"/>
          <p:cNvSpPr>
            <a:spLocks noGrp="1"/>
          </p:cNvSpPr>
          <p:nvPr>
            <p:ph type="body" sz="quarter" idx="14"/>
          </p:nvPr>
        </p:nvSpPr>
        <p:spPr>
          <a:xfrm>
            <a:off x="457200" y="1107617"/>
            <a:ext cx="8062912" cy="5256973"/>
          </a:xfrm>
        </p:spPr>
        <p:txBody>
          <a:bodyPr anchor="ctr">
            <a:noAutofit/>
          </a:bodyPr>
          <a:lstStyle/>
          <a:p>
            <a:pPr algn="ctr"/>
            <a:r>
              <a:rPr lang="en-US" sz="1600" dirty="0">
                <a:solidFill>
                  <a:schemeClr val="tx1"/>
                </a:solidFill>
              </a:rPr>
              <a:t>This file is </a:t>
            </a:r>
            <a:r>
              <a:rPr lang="en-US" sz="1600">
                <a:solidFill>
                  <a:schemeClr val="tx1"/>
                </a:solidFill>
              </a:rPr>
              <a:t>copyright </a:t>
            </a:r>
            <a:r>
              <a:rPr lang="en-US" sz="1600" smtClean="0">
                <a:solidFill>
                  <a:schemeClr val="tx1"/>
                </a:solidFill>
              </a:rPr>
              <a:t>2016, </a:t>
            </a:r>
            <a:r>
              <a:rPr lang="en-US" sz="1600" dirty="0">
                <a:solidFill>
                  <a:schemeClr val="tx1"/>
                </a:solidFill>
              </a:rPr>
              <a:t>Rice University. All Rights Reserved.</a:t>
            </a:r>
          </a:p>
          <a:p>
            <a:endParaRPr lang="en-US" sz="1600" dirty="0"/>
          </a:p>
        </p:txBody>
      </p:sp>
    </p:spTree>
    <p:extLst>
      <p:ext uri="{BB962C8B-B14F-4D97-AF65-F5344CB8AC3E}">
        <p14:creationId xmlns:p14="http://schemas.microsoft.com/office/powerpoint/2010/main" val="19944571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a:t>
            </a:r>
            <a:r>
              <a:rPr lang="en-US" dirty="0" smtClean="0"/>
              <a:t>17.2</a:t>
            </a:r>
            <a:endParaRPr lang="en-US" dirty="0"/>
          </a:p>
        </p:txBody>
      </p:sp>
      <p:pic>
        <p:nvPicPr>
          <p:cNvPr id="2" name="Picture Placeholder 1" descr="OSC_Microbio_17_02_Junction.jp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7623" b="-7623"/>
          <a:stretch>
            <a:fillRect/>
          </a:stretch>
        </p:blipFill>
        <p:spPr/>
      </p:pic>
      <p:sp>
        <p:nvSpPr>
          <p:cNvPr id="7" name="Text Placeholder 6"/>
          <p:cNvSpPr>
            <a:spLocks noGrp="1"/>
          </p:cNvSpPr>
          <p:nvPr>
            <p:ph type="body" sz="quarter" idx="14"/>
          </p:nvPr>
        </p:nvSpPr>
        <p:spPr/>
        <p:txBody>
          <a:bodyPr>
            <a:noAutofit/>
          </a:bodyPr>
          <a:lstStyle/>
          <a:p>
            <a:r>
              <a:rPr lang="en-US" sz="1350" dirty="0"/>
              <a:t>There are multiple types of cell junctions in human tissue, three of which are shown here. </a:t>
            </a:r>
            <a:r>
              <a:rPr lang="en-US" sz="1350" dirty="0" smtClean="0"/>
              <a:t>Tight junctions </a:t>
            </a:r>
            <a:r>
              <a:rPr lang="en-US" sz="1350" dirty="0"/>
              <a:t>rivet two adjacent cells together, preventing or limiting material exchange through the spaces </a:t>
            </a:r>
            <a:r>
              <a:rPr lang="en-US" sz="1350" dirty="0" smtClean="0"/>
              <a:t>between them</a:t>
            </a:r>
            <a:r>
              <a:rPr lang="en-US" sz="1350" dirty="0"/>
              <a:t>. Desmosomes have intermediate fibers that act like shoelaces, tying two cells together, allowing small </a:t>
            </a:r>
            <a:r>
              <a:rPr lang="en-US" sz="1350" dirty="0" smtClean="0"/>
              <a:t>materials to </a:t>
            </a:r>
            <a:r>
              <a:rPr lang="en-US" sz="1350" dirty="0"/>
              <a:t>pass through the resulting spaces. Gap junctions are channels between two cells that permit their </a:t>
            </a:r>
            <a:r>
              <a:rPr lang="en-US" sz="1350" dirty="0" smtClean="0"/>
              <a:t>communication via </a:t>
            </a:r>
            <a:r>
              <a:rPr lang="en-US" sz="1350" dirty="0"/>
              <a:t>signals. (credit: modification of work by Mariana Ruiz </a:t>
            </a:r>
            <a:r>
              <a:rPr lang="en-US" sz="1350" dirty="0" err="1"/>
              <a:t>Villareal</a:t>
            </a:r>
            <a:r>
              <a:rPr lang="en-US" sz="1350" dirty="0"/>
              <a:t>)</a:t>
            </a:r>
          </a:p>
        </p:txBody>
      </p:sp>
      <p:pic>
        <p:nvPicPr>
          <p:cNvPr id="9"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351295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a:t>
            </a:r>
            <a:r>
              <a:rPr lang="en-US" dirty="0"/>
              <a:t>17.3</a:t>
            </a:r>
            <a:endParaRPr lang="en-US" dirty="0"/>
          </a:p>
        </p:txBody>
      </p:sp>
      <p:pic>
        <p:nvPicPr>
          <p:cNvPr id="2" name="Picture Placeholder 1" descr="OSC_Microbio_17_02_Skin.jp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56734" r="-56734"/>
          <a:stretch>
            <a:fillRect/>
          </a:stretch>
        </p:blipFill>
        <p:spPr/>
      </p:pic>
      <p:sp>
        <p:nvSpPr>
          <p:cNvPr id="7" name="Text Placeholder 6"/>
          <p:cNvSpPr>
            <a:spLocks noGrp="1"/>
          </p:cNvSpPr>
          <p:nvPr>
            <p:ph type="body" sz="quarter" idx="14"/>
          </p:nvPr>
        </p:nvSpPr>
        <p:spPr/>
        <p:txBody>
          <a:bodyPr>
            <a:noAutofit/>
          </a:bodyPr>
          <a:lstStyle/>
          <a:p>
            <a:r>
              <a:rPr lang="en-US" sz="1570" dirty="0"/>
              <a:t>Human skin has three layers, the epidermis, the dermis, and the hypodermis, which provide a thick barrier between microbes outside the body and deeper tissues. Dead skin cells on the surface of the epidermis are continually shed, taking with them microbes on the skin’s surface. (credit: modification of work by National Institutes of Health)</a:t>
            </a:r>
            <a:endParaRPr lang="en-US" sz="1570" dirty="0"/>
          </a:p>
        </p:txBody>
      </p:sp>
      <p:pic>
        <p:nvPicPr>
          <p:cNvPr id="9"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767075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a:t>
            </a:r>
            <a:r>
              <a:rPr lang="en-US" dirty="0" smtClean="0"/>
              <a:t>17.4</a:t>
            </a:r>
            <a:endParaRPr lang="en-US" dirty="0"/>
          </a:p>
        </p:txBody>
      </p:sp>
      <p:pic>
        <p:nvPicPr>
          <p:cNvPr id="2" name="Picture Placeholder 1" descr="OSC_Microbio_17_02_Sporotrich.jp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8904" b="-18904"/>
          <a:stretch>
            <a:fillRect/>
          </a:stretch>
        </p:blipFill>
        <p:spPr/>
      </p:pic>
      <p:sp>
        <p:nvSpPr>
          <p:cNvPr id="7" name="Text Placeholder 6"/>
          <p:cNvSpPr>
            <a:spLocks noGrp="1"/>
          </p:cNvSpPr>
          <p:nvPr>
            <p:ph type="body" sz="quarter" idx="14"/>
          </p:nvPr>
        </p:nvSpPr>
        <p:spPr/>
        <p:txBody>
          <a:bodyPr>
            <a:normAutofit/>
          </a:bodyPr>
          <a:lstStyle/>
          <a:p>
            <a:r>
              <a:rPr lang="en-US" sz="1600" dirty="0"/>
              <a:t>Rose gardener’s disease can occur when the fungus </a:t>
            </a:r>
            <a:r>
              <a:rPr lang="en-US" sz="1600" i="1" dirty="0" err="1"/>
              <a:t>Sporothrix</a:t>
            </a:r>
            <a:r>
              <a:rPr lang="en-US" sz="1600" i="1" dirty="0"/>
              <a:t> </a:t>
            </a:r>
            <a:r>
              <a:rPr lang="en-US" sz="1600" i="1" dirty="0" err="1"/>
              <a:t>schenkii</a:t>
            </a:r>
            <a:r>
              <a:rPr lang="en-US" sz="1600" dirty="0"/>
              <a:t> breaches the </a:t>
            </a:r>
            <a:r>
              <a:rPr lang="en-US" sz="1600" dirty="0" smtClean="0"/>
              <a:t>skin through </a:t>
            </a:r>
            <a:r>
              <a:rPr lang="en-US" sz="1600" dirty="0"/>
              <a:t>small cuts, such as might be inflicted by thorns. (credit left: modification of work by Elisa Self; </a:t>
            </a:r>
            <a:r>
              <a:rPr lang="en-US" sz="1600" dirty="0" smtClean="0"/>
              <a:t>credit right</a:t>
            </a:r>
            <a:r>
              <a:rPr lang="en-US" sz="1600" dirty="0"/>
              <a:t>: modification of work by Centers for Disease Control and Prevention)</a:t>
            </a:r>
          </a:p>
        </p:txBody>
      </p:sp>
      <p:pic>
        <p:nvPicPr>
          <p:cNvPr id="9"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837956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a:t>
            </a:r>
            <a:r>
              <a:rPr lang="en-US" dirty="0"/>
              <a:t>17.5</a:t>
            </a:r>
            <a:endParaRPr lang="en-US" dirty="0"/>
          </a:p>
        </p:txBody>
      </p:sp>
      <p:pic>
        <p:nvPicPr>
          <p:cNvPr id="2" name="Picture Placeholder 1" descr="OSC_Microbio_17_02_Cilia.jp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65182" r="-65182"/>
          <a:stretch>
            <a:fillRect/>
          </a:stretch>
        </p:blipFill>
        <p:spPr/>
      </p:pic>
      <p:sp>
        <p:nvSpPr>
          <p:cNvPr id="7" name="Text Placeholder 6"/>
          <p:cNvSpPr>
            <a:spLocks noGrp="1"/>
          </p:cNvSpPr>
          <p:nvPr>
            <p:ph type="body" sz="quarter" idx="14"/>
          </p:nvPr>
        </p:nvSpPr>
        <p:spPr/>
        <p:txBody>
          <a:bodyPr>
            <a:normAutofit/>
          </a:bodyPr>
          <a:lstStyle/>
          <a:p>
            <a:r>
              <a:rPr lang="en-US" sz="1600" dirty="0"/>
              <a:t>This scanning electron micrograph shows ciliated and </a:t>
            </a:r>
            <a:r>
              <a:rPr lang="en-US" sz="1600" dirty="0" err="1"/>
              <a:t>nonciliated</a:t>
            </a:r>
            <a:r>
              <a:rPr lang="en-US" sz="1600" dirty="0"/>
              <a:t> epithelial cells from the human trachea. The </a:t>
            </a:r>
            <a:r>
              <a:rPr lang="en-US" sz="1600" dirty="0" err="1"/>
              <a:t>mucociliary</a:t>
            </a:r>
            <a:r>
              <a:rPr lang="en-US" sz="1600" dirty="0"/>
              <a:t> escalator pushes mucus away from the lungs, along with any debris or microorganisms that may be trapped in the sticky mucus, and the mucus moves up to the esophagus where it can be removed by swallowing.</a:t>
            </a:r>
            <a:endParaRPr lang="en-US" sz="1600" dirty="0"/>
          </a:p>
        </p:txBody>
      </p:sp>
      <p:pic>
        <p:nvPicPr>
          <p:cNvPr id="9"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651016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a:t>
            </a:r>
            <a:r>
              <a:rPr lang="en-US" dirty="0" smtClean="0"/>
              <a:t>17.6</a:t>
            </a:r>
            <a:endParaRPr lang="en-US" dirty="0"/>
          </a:p>
        </p:txBody>
      </p:sp>
      <p:pic>
        <p:nvPicPr>
          <p:cNvPr id="2" name="Picture Placeholder 1" descr="OSC_Microbio_17_02_GobletCell.jp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6066" r="-26066"/>
          <a:stretch>
            <a:fillRect/>
          </a:stretch>
        </p:blipFill>
        <p:spPr/>
      </p:pic>
      <p:sp>
        <p:nvSpPr>
          <p:cNvPr id="7" name="Text Placeholder 6"/>
          <p:cNvSpPr>
            <a:spLocks noGrp="1"/>
          </p:cNvSpPr>
          <p:nvPr>
            <p:ph type="body" sz="quarter" idx="14"/>
          </p:nvPr>
        </p:nvSpPr>
        <p:spPr/>
        <p:txBody>
          <a:bodyPr>
            <a:normAutofit/>
          </a:bodyPr>
          <a:lstStyle/>
          <a:p>
            <a:r>
              <a:rPr lang="en-US" sz="1600" dirty="0"/>
              <a:t>Goblet cells produce and secrete mucus. The arrows in this micrograph point to the mucus-</a:t>
            </a:r>
            <a:r>
              <a:rPr lang="en-US" sz="1600" dirty="0" smtClean="0"/>
              <a:t>secreting goblet </a:t>
            </a:r>
            <a:r>
              <a:rPr lang="en-US" sz="1600" dirty="0"/>
              <a:t>cells (magnification </a:t>
            </a:r>
            <a:r>
              <a:rPr lang="en-US" sz="1600" dirty="0" smtClean="0"/>
              <a:t>1600</a:t>
            </a:r>
            <a:r>
              <a:rPr lang="en-US" sz="1600" dirty="0" smtClean="0">
                <a:latin typeface="Zapf Dingbats"/>
                <a:ea typeface="Zapf Dingbats"/>
                <a:cs typeface="Zapf Dingbats"/>
                <a:sym typeface="Zapf Dingbats"/>
              </a:rPr>
              <a:t>✕</a:t>
            </a:r>
            <a:r>
              <a:rPr lang="en-US" sz="1600" dirty="0" smtClean="0"/>
              <a:t>) </a:t>
            </a:r>
            <a:r>
              <a:rPr lang="en-US" sz="1600" dirty="0"/>
              <a:t>in the intestinal epithelium. (credit micrograph: Micrograph provided by </a:t>
            </a:r>
            <a:r>
              <a:rPr lang="en-US" sz="1600" dirty="0" smtClean="0"/>
              <a:t>the Regents </a:t>
            </a:r>
            <a:r>
              <a:rPr lang="en-US" sz="1600" dirty="0"/>
              <a:t>of University of Michigan Medical School </a:t>
            </a:r>
            <a:r>
              <a:rPr lang="en-US" sz="1600" dirty="0" smtClean="0"/>
              <a:t>© </a:t>
            </a:r>
            <a:r>
              <a:rPr lang="en-US" sz="1600" dirty="0"/>
              <a:t>2012)</a:t>
            </a:r>
          </a:p>
        </p:txBody>
      </p:sp>
      <p:pic>
        <p:nvPicPr>
          <p:cNvPr id="9"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725636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a:t>
            </a:r>
            <a:r>
              <a:rPr lang="en-US" dirty="0" smtClean="0"/>
              <a:t>17.7</a:t>
            </a:r>
            <a:endParaRPr lang="en-US" dirty="0"/>
          </a:p>
        </p:txBody>
      </p:sp>
      <p:pic>
        <p:nvPicPr>
          <p:cNvPr id="2" name="Picture Placeholder 1" descr="OSC_Microbio_17_02_Barrier.jp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57112" r="-57112"/>
          <a:stretch>
            <a:fillRect/>
          </a:stretch>
        </p:blipFill>
        <p:spPr/>
      </p:pic>
      <p:sp>
        <p:nvSpPr>
          <p:cNvPr id="7" name="Text Placeholder 6"/>
          <p:cNvSpPr>
            <a:spLocks noGrp="1"/>
          </p:cNvSpPr>
          <p:nvPr>
            <p:ph type="body" sz="quarter" idx="14"/>
          </p:nvPr>
        </p:nvSpPr>
        <p:spPr/>
        <p:txBody>
          <a:bodyPr>
            <a:normAutofit/>
          </a:bodyPr>
          <a:lstStyle/>
          <a:p>
            <a:r>
              <a:rPr lang="en-US" sz="1600" dirty="0"/>
              <a:t>Tears flush microbes away from the surface of the eye. Urine washes microbes out of the urinary </a:t>
            </a:r>
            <a:r>
              <a:rPr lang="en-US" sz="1600" dirty="0" smtClean="0"/>
              <a:t>tract as </a:t>
            </a:r>
            <a:r>
              <a:rPr lang="en-US" sz="1600" dirty="0"/>
              <a:t>it passes through; as a result, the urinary system is normally sterile.</a:t>
            </a:r>
          </a:p>
        </p:txBody>
      </p:sp>
      <p:pic>
        <p:nvPicPr>
          <p:cNvPr id="9"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170701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a:t>
            </a:r>
            <a:r>
              <a:rPr lang="en-US" dirty="0" smtClean="0"/>
              <a:t>17.8</a:t>
            </a:r>
            <a:endParaRPr lang="en-US" dirty="0"/>
          </a:p>
        </p:txBody>
      </p:sp>
      <p:pic>
        <p:nvPicPr>
          <p:cNvPr id="2" name="Picture Placeholder 1" descr="OSC_Microbio_17_03_Sebum.jp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3414" r="-13414"/>
          <a:stretch>
            <a:fillRect/>
          </a:stretch>
        </p:blipFill>
        <p:spPr/>
      </p:pic>
      <p:sp>
        <p:nvSpPr>
          <p:cNvPr id="7" name="Text Placeholder 6"/>
          <p:cNvSpPr>
            <a:spLocks noGrp="1"/>
          </p:cNvSpPr>
          <p:nvPr>
            <p:ph type="body" sz="quarter" idx="14"/>
          </p:nvPr>
        </p:nvSpPr>
        <p:spPr/>
        <p:txBody>
          <a:bodyPr>
            <a:normAutofit/>
          </a:bodyPr>
          <a:lstStyle/>
          <a:p>
            <a:r>
              <a:rPr lang="en-US" sz="1600" dirty="0"/>
              <a:t>Sebaceous glands secrete sebum, a chemical mediator that lubricates and protect the skin </a:t>
            </a:r>
            <a:r>
              <a:rPr lang="en-US" sz="1600" dirty="0" smtClean="0"/>
              <a:t>from invading </a:t>
            </a:r>
            <a:r>
              <a:rPr lang="en-US" sz="1600" dirty="0"/>
              <a:t>microbes. Sebum is also a food source for resident microbes that produce oleic acid, an </a:t>
            </a:r>
            <a:r>
              <a:rPr lang="en-US" sz="1600" dirty="0" smtClean="0"/>
              <a:t>exogenously produced </a:t>
            </a:r>
            <a:r>
              <a:rPr lang="en-US" sz="1600" dirty="0"/>
              <a:t>mediator. (credit micrograph: Micrograph provided by the Regents of University of Michigan Medical School © 2012)</a:t>
            </a:r>
          </a:p>
        </p:txBody>
      </p:sp>
      <p:pic>
        <p:nvPicPr>
          <p:cNvPr id="9"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6970410"/>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292</TotalTime>
  <Words>1650</Words>
  <Application>Microsoft Macintosh PowerPoint</Application>
  <PresentationFormat>On-screen Show (4:3)</PresentationFormat>
  <Paragraphs>59</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Essential</vt:lpstr>
      <vt:lpstr>PowerPoint Presentation</vt:lpstr>
      <vt:lpstr>Figure 17.1</vt:lpstr>
      <vt:lpstr>Figure 17.2</vt:lpstr>
      <vt:lpstr>Figure 17.3</vt:lpstr>
      <vt:lpstr>Figure 17.4</vt:lpstr>
      <vt:lpstr>Figure 17.5</vt:lpstr>
      <vt:lpstr>Figure 17.6</vt:lpstr>
      <vt:lpstr>Figure 17.7</vt:lpstr>
      <vt:lpstr>Figure 17.8</vt:lpstr>
      <vt:lpstr>Figure 17.9</vt:lpstr>
      <vt:lpstr>Figure 17.10</vt:lpstr>
      <vt:lpstr>Figure 17.11</vt:lpstr>
      <vt:lpstr>Figure 17.12</vt:lpstr>
      <vt:lpstr>Figure 17.13</vt:lpstr>
      <vt:lpstr>Figure 17.14</vt:lpstr>
      <vt:lpstr>Figure 17.15</vt:lpstr>
      <vt:lpstr>Figure 17.16</vt:lpstr>
      <vt:lpstr>Figure 17.17</vt:lpstr>
      <vt:lpstr>Figure 17.18</vt:lpstr>
      <vt:lpstr>Figure 17.19</vt:lpstr>
      <vt:lpstr>Figure 17.20</vt:lpstr>
      <vt:lpstr>Figure 17.21</vt:lpstr>
      <vt:lpstr>Figure 17.22</vt:lpstr>
      <vt:lpstr>Figure 17.23</vt:lpstr>
      <vt:lpstr>Figure 17.24</vt:lpstr>
      <vt:lpstr>Figure 17.25</vt:lpstr>
      <vt:lpstr>Figure 17.26</vt:lpstr>
      <vt:lpstr>PowerPoint Presentation</vt:lpstr>
    </vt:vector>
  </TitlesOfParts>
  <Company>WNI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Physics</dc:title>
  <dc:creator>Spuddy McSpare</dc:creator>
  <cp:lastModifiedBy>emacuser</cp:lastModifiedBy>
  <cp:revision>50</cp:revision>
  <dcterms:created xsi:type="dcterms:W3CDTF">2012-06-04T02:13:36Z</dcterms:created>
  <dcterms:modified xsi:type="dcterms:W3CDTF">2016-11-18T11:37:10Z</dcterms:modified>
</cp:coreProperties>
</file>