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21"/>
  </p:handoutMasterIdLst>
  <p:sldIdLst>
    <p:sldId id="256" r:id="rId2"/>
    <p:sldId id="277" r:id="rId3"/>
    <p:sldId id="280" r:id="rId4"/>
    <p:sldId id="281" r:id="rId5"/>
    <p:sldId id="282" r:id="rId6"/>
    <p:sldId id="283" r:id="rId7"/>
    <p:sldId id="285" r:id="rId8"/>
    <p:sldId id="286" r:id="rId9"/>
    <p:sldId id="284" r:id="rId10"/>
    <p:sldId id="287" r:id="rId11"/>
    <p:sldId id="289" r:id="rId12"/>
    <p:sldId id="290" r:id="rId13"/>
    <p:sldId id="291" r:id="rId14"/>
    <p:sldId id="273" r:id="rId15"/>
    <p:sldId id="288" r:id="rId16"/>
    <p:sldId id="293" r:id="rId17"/>
    <p:sldId id="294" r:id="rId18"/>
    <p:sldId id="295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00" autoAdjust="0"/>
  </p:normalViewPr>
  <p:slideViewPr>
    <p:cSldViewPr snapToGrid="0" snapToObjects="1">
      <p:cViewPr varScale="1">
        <p:scale>
          <a:sx n="115" d="100"/>
          <a:sy n="115" d="100"/>
        </p:scale>
        <p:origin x="-19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November 18,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November 18,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November 18,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November 18,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November 18,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microbiology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16 </a:t>
            </a:r>
            <a:r>
              <a:rPr lang="en-US" sz="2000" b="1" dirty="0" smtClean="0">
                <a:solidFill>
                  <a:srgbClr val="212F62"/>
                </a:solidFill>
                <a:latin typeface="+mn-lt"/>
              </a:rPr>
              <a:t>DISEASE AND EPIDEMIOLOGY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984"/>
            <a:ext cx="2010682" cy="260271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1027" name="Picture 3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04688"/>
            <a:ext cx="1588122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16.9</a:t>
            </a:r>
            <a:endParaRPr lang="en-US" dirty="0"/>
          </a:p>
        </p:txBody>
      </p:sp>
      <p:pic>
        <p:nvPicPr>
          <p:cNvPr id="2" name="Picture Placeholder 1" descr="OSC_Microbio_16_03_Contac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12" b="-581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Direct contact transmission of pathogens can occur through physical contact. Many pathogens </a:t>
            </a:r>
            <a:r>
              <a:rPr lang="en-US" sz="1600" dirty="0" smtClean="0"/>
              <a:t>require contact </a:t>
            </a:r>
            <a:r>
              <a:rPr lang="en-US" sz="1600" dirty="0"/>
              <a:t>with a mucous membrane to enter the body, but the host may transfer the pathogen from another point </a:t>
            </a:r>
            <a:r>
              <a:rPr lang="en-US" sz="1600" dirty="0" smtClean="0"/>
              <a:t>of contact </a:t>
            </a:r>
            <a:r>
              <a:rPr lang="en-US" sz="1600" dirty="0"/>
              <a:t>(e.g., hand) to a mucous membrane (e.g., mouth or eye). (credit left: modification of work by Lisa </a:t>
            </a:r>
            <a:r>
              <a:rPr lang="en-US" sz="1600" dirty="0" err="1"/>
              <a:t>Doehnert</a:t>
            </a:r>
            <a:r>
              <a:rPr lang="en-US" sz="1600" dirty="0"/>
              <a:t>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82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16.10</a:t>
            </a:r>
            <a:endParaRPr lang="en-US" dirty="0"/>
          </a:p>
        </p:txBody>
      </p:sp>
      <p:pic>
        <p:nvPicPr>
          <p:cNvPr id="2" name="Picture Placeholder 1" descr="OSC_Microbio_16_03_Indirec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739" b="-5073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Fomites are nonliving objects that facilitate the indirect transmission of pathogens. </a:t>
            </a:r>
            <a:r>
              <a:rPr lang="en-US" sz="1600" dirty="0" smtClean="0"/>
              <a:t>Contaminated doorknobs</a:t>
            </a:r>
            <a:r>
              <a:rPr lang="en-US" sz="1600" dirty="0"/>
              <a:t>, towels, and syringes are all common examples of fomites. (credit left: modification of work by Kate </a:t>
            </a:r>
            <a:r>
              <a:rPr lang="en-US" sz="1600" dirty="0" err="1" smtClean="0"/>
              <a:t>Ter</a:t>
            </a:r>
            <a:r>
              <a:rPr lang="en-US" sz="1600" dirty="0"/>
              <a:t> </a:t>
            </a:r>
            <a:r>
              <a:rPr lang="en-US" sz="1600" dirty="0" err="1" smtClean="0"/>
              <a:t>Haar</a:t>
            </a:r>
            <a:r>
              <a:rPr lang="en-US" sz="1600" dirty="0"/>
              <a:t>; credit middle: modification of work by Vernon </a:t>
            </a:r>
            <a:r>
              <a:rPr lang="en-US" sz="1600" dirty="0" err="1"/>
              <a:t>Swanepoel</a:t>
            </a:r>
            <a:r>
              <a:rPr lang="en-US" sz="1600" dirty="0"/>
              <a:t>; credit right: modification of work by “</a:t>
            </a:r>
            <a:r>
              <a:rPr lang="en-US" sz="1600" dirty="0" err="1"/>
              <a:t>Zaldylmg</a:t>
            </a:r>
            <a:r>
              <a:rPr lang="en-US" sz="1600" dirty="0"/>
              <a:t>”/Flickr)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8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16.11</a:t>
            </a:r>
            <a:endParaRPr lang="en-US" dirty="0"/>
          </a:p>
        </p:txBody>
      </p:sp>
      <p:pic>
        <p:nvPicPr>
          <p:cNvPr id="2" name="Picture Placeholder 1" descr="OSC_Microbio_16_03_Food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31" r="-3293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Food is an important vehicle of transmission for pathogens, especially of the gastrointestinal </a:t>
            </a:r>
            <a:r>
              <a:rPr lang="en-US" sz="1600" dirty="0" smtClean="0"/>
              <a:t>and upper </a:t>
            </a:r>
            <a:r>
              <a:rPr lang="en-US" sz="1600" dirty="0"/>
              <a:t>respiratory systems. Notice the glass shield above the food trays, designed to prevent pathogens ejected </a:t>
            </a:r>
            <a:r>
              <a:rPr lang="en-US" sz="1600" dirty="0" smtClean="0"/>
              <a:t>in coughs </a:t>
            </a:r>
            <a:r>
              <a:rPr lang="en-US" sz="1600" dirty="0"/>
              <a:t>and sneezes from entering the food. (credit: Fort George G. Meade Public Affairs Office)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40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16.12</a:t>
            </a:r>
            <a:endParaRPr lang="en-US" dirty="0"/>
          </a:p>
        </p:txBody>
      </p:sp>
      <p:pic>
        <p:nvPicPr>
          <p:cNvPr id="2" name="Picture Placeholder 1" descr="OSC_Microbio_16_03_Vecto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16" r="-1361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FontTx/>
              <a:buAutoNum type="alphaLcParenBoth"/>
            </a:pPr>
            <a:r>
              <a:rPr lang="en-US" sz="1600" dirty="0" smtClean="0"/>
              <a:t>A </a:t>
            </a:r>
            <a:r>
              <a:rPr lang="en-US" sz="1600" dirty="0"/>
              <a:t>mechanical vector carries a pathogen on its body from one host to another, not as an infection.</a:t>
            </a:r>
            <a:r>
              <a:rPr lang="en-US" sz="1600" dirty="0" smtClean="0"/>
              <a:t> </a:t>
            </a:r>
            <a:endParaRPr lang="en-US" sz="1600" dirty="0"/>
          </a:p>
          <a:p>
            <a:pPr marL="342900" indent="-342900">
              <a:buFontTx/>
              <a:buAutoNum type="alphaLcParenBoth"/>
            </a:pPr>
            <a:r>
              <a:rPr lang="en-US" sz="1600" dirty="0" smtClean="0"/>
              <a:t>A </a:t>
            </a:r>
            <a:r>
              <a:rPr lang="en-US" sz="1600" dirty="0"/>
              <a:t>biological vector carries a pathogen from one host to another after becoming infected itself.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4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16.13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OSC_Microbio_16_03_VectorTab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6" b="-2976"/>
          <a:stretch>
            <a:fillRect/>
          </a:stretch>
        </p:blipFill>
        <p:spPr>
          <a:xfrm>
            <a:off x="201735" y="896403"/>
            <a:ext cx="4384204" cy="5715000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735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(credit “Black fly”, “Tick”, “Tsetse fly”: modification of work by USDA; credit: “Flea”: modification of </a:t>
            </a:r>
            <a:r>
              <a:rPr lang="en-US" sz="1600" dirty="0" smtClean="0">
                <a:solidFill>
                  <a:schemeClr val="tx1"/>
                </a:solidFill>
              </a:rPr>
              <a:t>work by </a:t>
            </a:r>
            <a:r>
              <a:rPr lang="en-US" sz="1600" dirty="0">
                <a:solidFill>
                  <a:schemeClr val="tx1"/>
                </a:solidFill>
              </a:rPr>
              <a:t>Centers for Disease Control and Prevention; credit: “Louse”, “Mosquito”, “Sand fly”: modification of work by </a:t>
            </a:r>
            <a:r>
              <a:rPr lang="en-US" sz="1600" dirty="0" smtClean="0">
                <a:solidFill>
                  <a:schemeClr val="tx1"/>
                </a:solidFill>
              </a:rPr>
              <a:t>James </a:t>
            </a:r>
            <a:r>
              <a:rPr lang="en-US" sz="1600" dirty="0" err="1" smtClean="0">
                <a:solidFill>
                  <a:schemeClr val="tx1"/>
                </a:solidFill>
              </a:rPr>
              <a:t>Gathany</a:t>
            </a:r>
            <a:r>
              <a:rPr lang="en-US" sz="1600" dirty="0">
                <a:solidFill>
                  <a:schemeClr val="tx1"/>
                </a:solidFill>
              </a:rPr>
              <a:t>, Centers for Disease Control and Prevention; credit “Kissing bug”: modification of work by Glenn </a:t>
            </a:r>
            <a:r>
              <a:rPr lang="en-US" sz="1600" dirty="0" err="1">
                <a:solidFill>
                  <a:schemeClr val="tx1"/>
                </a:solidFill>
              </a:rPr>
              <a:t>Seplak</a:t>
            </a:r>
            <a:r>
              <a:rPr lang="en-US" sz="1600" dirty="0" smtClean="0">
                <a:solidFill>
                  <a:schemeClr val="tx1"/>
                </a:solidFill>
              </a:rPr>
              <a:t>; credit </a:t>
            </a:r>
            <a:r>
              <a:rPr lang="en-US" sz="1600" dirty="0">
                <a:solidFill>
                  <a:schemeClr val="tx1"/>
                </a:solidFill>
              </a:rPr>
              <a:t>“Mite”: modification of work by Michael </a:t>
            </a:r>
            <a:r>
              <a:rPr lang="en-US" sz="1600" dirty="0" err="1">
                <a:solidFill>
                  <a:schemeClr val="tx1"/>
                </a:solidFill>
              </a:rPr>
              <a:t>Wunderli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050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16.14</a:t>
            </a:r>
            <a:endParaRPr lang="en-US" dirty="0"/>
          </a:p>
        </p:txBody>
      </p:sp>
      <p:pic>
        <p:nvPicPr>
          <p:cNvPr id="2" name="Picture Placeholder 1" descr="OSC_Microbio_16_03_Mosquito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59" r="-835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300" dirty="0"/>
              <a:t>The </a:t>
            </a:r>
            <a:r>
              <a:rPr lang="en-US" sz="1300" dirty="0" err="1"/>
              <a:t>Zika</a:t>
            </a:r>
            <a:r>
              <a:rPr lang="en-US" sz="1300" dirty="0"/>
              <a:t> virus is an enveloped virus transmitted by mosquitoes, especially </a:t>
            </a:r>
            <a:r>
              <a:rPr lang="en-US" sz="1300" i="1" dirty="0" err="1"/>
              <a:t>Aedes</a:t>
            </a:r>
            <a:r>
              <a:rPr lang="en-US" sz="1300" i="1" dirty="0"/>
              <a:t> </a:t>
            </a:r>
            <a:r>
              <a:rPr lang="en-US" sz="1300" i="1" dirty="0" err="1"/>
              <a:t>aegypti</a:t>
            </a:r>
            <a:r>
              <a:rPr lang="en-US" sz="1300" dirty="0"/>
              <a:t>. </a:t>
            </a:r>
            <a:r>
              <a:rPr lang="en-US" sz="1300" dirty="0" smtClean="0"/>
              <a:t>The range </a:t>
            </a:r>
            <a:r>
              <a:rPr lang="en-US" sz="1300" dirty="0"/>
              <a:t>of this mosquito includes much of the United States, from the Southwest and Southeast to as far </a:t>
            </a:r>
            <a:r>
              <a:rPr lang="en-US" sz="1300" dirty="0" smtClean="0"/>
              <a:t>north as </a:t>
            </a:r>
            <a:r>
              <a:rPr lang="en-US" sz="1300" dirty="0"/>
              <a:t>the Mid-Atlantic. The range of </a:t>
            </a:r>
            <a:r>
              <a:rPr lang="en-US" sz="1300" i="1" dirty="0"/>
              <a:t>A. </a:t>
            </a:r>
            <a:r>
              <a:rPr lang="en-US" sz="1300" i="1" dirty="0" err="1"/>
              <a:t>albopictus</a:t>
            </a:r>
            <a:r>
              <a:rPr lang="en-US" sz="1300" dirty="0"/>
              <a:t>, another vector, extends even farther north to New </a:t>
            </a:r>
            <a:r>
              <a:rPr lang="en-US" sz="1300" dirty="0" smtClean="0"/>
              <a:t>England and </a:t>
            </a:r>
            <a:r>
              <a:rPr lang="en-US" sz="1300" dirty="0"/>
              <a:t>parts of the Midwest. (credit micrograph: modification of work by Cynthia Goldsmith, Centers for </a:t>
            </a:r>
            <a:r>
              <a:rPr lang="en-US" sz="1300" dirty="0" smtClean="0"/>
              <a:t>Disease Control </a:t>
            </a:r>
            <a:r>
              <a:rPr lang="en-US" sz="1300" dirty="0"/>
              <a:t>and Prevention; credit photo: modification of work by James </a:t>
            </a:r>
            <a:r>
              <a:rPr lang="en-US" sz="1300" dirty="0" err="1"/>
              <a:t>Gathany</a:t>
            </a:r>
            <a:r>
              <a:rPr lang="en-US" sz="1300" dirty="0"/>
              <a:t>, Centers for Disease </a:t>
            </a:r>
            <a:r>
              <a:rPr lang="en-US" sz="1300" dirty="0" smtClean="0"/>
              <a:t>Control and </a:t>
            </a:r>
            <a:r>
              <a:rPr lang="en-US" sz="1300" dirty="0"/>
              <a:t>Prevention; credit map: modification of work by Centers for Disease Control and Prevention)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80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16.15</a:t>
            </a:r>
            <a:endParaRPr lang="en-US" dirty="0"/>
          </a:p>
        </p:txBody>
      </p:sp>
      <p:pic>
        <p:nvPicPr>
          <p:cNvPr id="2" name="Picture Placeholder 1" descr="OSC_Microbio_16_03_Isolat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3" b="-190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FontTx/>
              <a:buAutoNum type="alphaLcParenBoth"/>
            </a:pPr>
            <a:r>
              <a:rPr lang="en-US" sz="1450" dirty="0" smtClean="0"/>
              <a:t>The </a:t>
            </a:r>
            <a:r>
              <a:rPr lang="en-US" sz="1450" dirty="0"/>
              <a:t>Aeromedical Biological Containment System (ABCS) is a module designed by the CDC </a:t>
            </a:r>
            <a:r>
              <a:rPr lang="en-US" sz="1450" dirty="0" smtClean="0"/>
              <a:t>and Department </a:t>
            </a:r>
            <a:r>
              <a:rPr lang="en-US" sz="1450" dirty="0"/>
              <a:t>of Defense specifically for transporting highly contagious patients by air.</a:t>
            </a:r>
            <a:r>
              <a:rPr lang="en-US" sz="1450" dirty="0" smtClean="0"/>
              <a:t> </a:t>
            </a:r>
            <a:endParaRPr lang="en-US" sz="1450" dirty="0"/>
          </a:p>
          <a:p>
            <a:pPr marL="342900" indent="-342900">
              <a:buFontTx/>
              <a:buAutoNum type="alphaLcParenBoth"/>
            </a:pPr>
            <a:r>
              <a:rPr lang="en-US" sz="1450" dirty="0" smtClean="0"/>
              <a:t>An </a:t>
            </a:r>
            <a:r>
              <a:rPr lang="en-US" sz="1450" dirty="0"/>
              <a:t>isolation ward for </a:t>
            </a:r>
            <a:r>
              <a:rPr lang="en-US" sz="1450" dirty="0" smtClean="0"/>
              <a:t>Ebola patients </a:t>
            </a:r>
            <a:r>
              <a:rPr lang="en-US" sz="1450" dirty="0"/>
              <a:t>in Lagos, Nigeria. (credit a: modification of work by Centers for Disease Control and Prevention; credit </a:t>
            </a:r>
            <a:r>
              <a:rPr lang="en-US" sz="1450" dirty="0" smtClean="0"/>
              <a:t>b: modification </a:t>
            </a:r>
            <a:r>
              <a:rPr lang="en-US" sz="1450" dirty="0"/>
              <a:t>of work by CDC Global)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0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16.16</a:t>
            </a:r>
            <a:endParaRPr lang="en-US" dirty="0"/>
          </a:p>
        </p:txBody>
      </p:sp>
      <p:pic>
        <p:nvPicPr>
          <p:cNvPr id="2" name="Picture Placeholder 1" descr="OSC_Microbio_16_04_SFT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7" r="-1781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Even before the Ebola epidemic of 2014–15, Ebola was considered an emerging disease because </a:t>
            </a:r>
            <a:r>
              <a:rPr lang="en-US" sz="1600" dirty="0" smtClean="0"/>
              <a:t>of several </a:t>
            </a:r>
            <a:r>
              <a:rPr lang="en-US" sz="1600" dirty="0"/>
              <a:t>smaller outbreaks between the mid-1990s and 2000s.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9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/>
              <a:t>16.17</a:t>
            </a:r>
            <a:endParaRPr lang="en-US" dirty="0"/>
          </a:p>
        </p:txBody>
      </p:sp>
      <p:pic>
        <p:nvPicPr>
          <p:cNvPr id="2" name="Picture Placeholder 1" descr="OSC_Microbio_16_04_SAR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78" r="-6607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map shows the spread of SARS as of March 28, 2003. (credit: modification of work by Central Intelligence Agency)</a:t>
            </a:r>
            <a:endParaRPr lang="en-US" sz="1600" dirty="0"/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1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9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2400" dirty="0">
              <a:solidFill>
                <a:srgbClr val="6CB255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8062912" cy="5256973"/>
          </a:xfrm>
        </p:spPr>
        <p:txBody>
          <a:bodyPr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This file is </a:t>
            </a:r>
            <a:r>
              <a:rPr lang="en-US" sz="1600">
                <a:solidFill>
                  <a:schemeClr val="tx1"/>
                </a:solidFill>
              </a:rPr>
              <a:t>copyright </a:t>
            </a:r>
            <a:r>
              <a:rPr lang="en-US" sz="1600" smtClean="0">
                <a:solidFill>
                  <a:schemeClr val="tx1"/>
                </a:solidFill>
              </a:rPr>
              <a:t>2016, </a:t>
            </a:r>
            <a:r>
              <a:rPr lang="en-US" sz="1600" dirty="0">
                <a:solidFill>
                  <a:schemeClr val="tx1"/>
                </a:solidFill>
              </a:rPr>
              <a:t>Rice University. All Rights Reserved.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44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16.1</a:t>
            </a:r>
            <a:endParaRPr lang="en-US" dirty="0"/>
          </a:p>
        </p:txBody>
      </p:sp>
      <p:pic>
        <p:nvPicPr>
          <p:cNvPr id="2" name="Picture Placeholder 1" descr="OSC_Microbio_16_00_Splash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1" r="-316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Signs like this may seem self-explanatory today, but a few short centuries ago, people lacked a </a:t>
            </a:r>
            <a:r>
              <a:rPr lang="en-US" sz="1600" dirty="0" smtClean="0"/>
              <a:t>basic understanding </a:t>
            </a:r>
            <a:r>
              <a:rPr lang="en-US" sz="1600" dirty="0"/>
              <a:t>of how diseases spread. Microbiology has greatly contributed to the field of epidemiology, </a:t>
            </a:r>
            <a:r>
              <a:rPr lang="en-US" sz="1600" dirty="0" smtClean="0"/>
              <a:t>which focuses </a:t>
            </a:r>
            <a:r>
              <a:rPr lang="en-US" sz="1600" dirty="0"/>
              <a:t>on containing the spread of disease. (credit: modification of work by Tony Webster)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16.2</a:t>
            </a:r>
            <a:endParaRPr lang="en-US" dirty="0"/>
          </a:p>
        </p:txBody>
      </p:sp>
      <p:pic>
        <p:nvPicPr>
          <p:cNvPr id="2" name="Picture Placeholder 1" descr="OSC_Microbio_16_01_IncPrev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00" r="-1990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graph compares the incidence of HIV (the number of new cases reported each year) with </a:t>
            </a:r>
            <a:r>
              <a:rPr lang="en-US" sz="1600" dirty="0" smtClean="0"/>
              <a:t>the prevalence </a:t>
            </a:r>
            <a:r>
              <a:rPr lang="en-US" sz="1600" dirty="0"/>
              <a:t>(the total number of cases each year). Prevalence and incidence can also be expressed as a rate </a:t>
            </a:r>
            <a:r>
              <a:rPr lang="en-US" sz="1600" dirty="0" smtClean="0"/>
              <a:t>or proportion </a:t>
            </a:r>
            <a:r>
              <a:rPr lang="en-US" sz="1600" dirty="0"/>
              <a:t>for a given population.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3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16.3</a:t>
            </a:r>
            <a:endParaRPr lang="en-US" dirty="0"/>
          </a:p>
        </p:txBody>
      </p:sp>
      <p:pic>
        <p:nvPicPr>
          <p:cNvPr id="2" name="Picture Placeholder 1" descr="OSC_Microbio_16_01_Flu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59" r="-2365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2007–2008 influenza season in the United States saw much higher than normal numbers of </a:t>
            </a:r>
            <a:r>
              <a:rPr lang="en-US" sz="1600" dirty="0" smtClean="0"/>
              <a:t>visits to </a:t>
            </a:r>
            <a:r>
              <a:rPr lang="en-US" sz="1600" dirty="0"/>
              <a:t>emergency departments for influenza-like symptoms as compared to the previous and the following years. (</a:t>
            </a:r>
            <a:r>
              <a:rPr lang="en-US" sz="1600" dirty="0" smtClean="0"/>
              <a:t>credit: modification </a:t>
            </a:r>
            <a:r>
              <a:rPr lang="en-US" sz="1600" dirty="0"/>
              <a:t>of work by Centers for Disease Control and Prevention)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4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16.4</a:t>
            </a:r>
            <a:endParaRPr lang="en-US" dirty="0"/>
          </a:p>
        </p:txBody>
      </p:sp>
      <p:pic>
        <p:nvPicPr>
          <p:cNvPr id="2" name="Picture Placeholder 1" descr="OSC_Microbio_16_01_Flu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64" r="-1726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550" dirty="0"/>
              <a:t>The seasonal epidemic threshold (blue curve) is set by the CDC-based data from the previous </a:t>
            </a:r>
            <a:r>
              <a:rPr lang="en-US" sz="1550" dirty="0" smtClean="0"/>
              <a:t>five years</a:t>
            </a:r>
            <a:r>
              <a:rPr lang="en-US" sz="1550" dirty="0"/>
              <a:t>. When actual mortality rates exceed this threshold, a disease is considered to be epidemic. As this </a:t>
            </a:r>
            <a:r>
              <a:rPr lang="en-US" sz="1550" dirty="0" smtClean="0"/>
              <a:t>graph shows</a:t>
            </a:r>
            <a:r>
              <a:rPr lang="en-US" sz="1550" dirty="0"/>
              <a:t>, pneumonia- and influenza-related mortality saw pronounced epidemics during the winters of 2003–</a:t>
            </a:r>
            <a:r>
              <a:rPr lang="en-US" sz="1550" dirty="0" smtClean="0"/>
              <a:t>2004, 2005</a:t>
            </a:r>
            <a:r>
              <a:rPr lang="en-US" sz="1550" dirty="0"/>
              <a:t>, and 2008. (credit: modification of work by Centers for Disease Control and Prevention)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87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16.5</a:t>
            </a:r>
            <a:endParaRPr lang="en-US" dirty="0"/>
          </a:p>
        </p:txBody>
      </p:sp>
      <p:pic>
        <p:nvPicPr>
          <p:cNvPr id="2" name="Picture Placeholder 1" descr="OSC_Microbio_16_02_Sno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23" r="-1942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FontTx/>
              <a:buAutoNum type="alphaLcParenBoth"/>
            </a:pPr>
            <a:r>
              <a:rPr lang="en-US" sz="1550" dirty="0" smtClean="0"/>
              <a:t>John </a:t>
            </a:r>
            <a:r>
              <a:rPr lang="en-US" sz="1550" dirty="0"/>
              <a:t>Snow (1813–1858), British physician and father of epidemiology.</a:t>
            </a:r>
            <a:r>
              <a:rPr lang="en-US" sz="1550" dirty="0" smtClean="0"/>
              <a:t> </a:t>
            </a:r>
            <a:endParaRPr lang="en-US" sz="1550" dirty="0"/>
          </a:p>
          <a:p>
            <a:pPr marL="342900" indent="-342900">
              <a:buFontTx/>
              <a:buAutoNum type="alphaLcParenBoth"/>
            </a:pPr>
            <a:r>
              <a:rPr lang="en-US" sz="1550" dirty="0" smtClean="0"/>
              <a:t>Snow’s </a:t>
            </a:r>
            <a:r>
              <a:rPr lang="en-US" sz="1550" dirty="0"/>
              <a:t>detailed </a:t>
            </a:r>
            <a:r>
              <a:rPr lang="en-US" sz="1550" dirty="0" smtClean="0"/>
              <a:t>mapping of </a:t>
            </a:r>
            <a:r>
              <a:rPr lang="en-US" sz="1550" dirty="0"/>
              <a:t>cholera incidence led to the discovery of the contaminated water pump on Broad street (red square) </a:t>
            </a:r>
            <a:r>
              <a:rPr lang="en-US" sz="1550" dirty="0" smtClean="0"/>
              <a:t>responsible for </a:t>
            </a:r>
            <a:r>
              <a:rPr lang="en-US" sz="1550" dirty="0"/>
              <a:t>the 1854 cholera epidemic. (credit a: modification of work by “</a:t>
            </a:r>
            <a:r>
              <a:rPr lang="en-US" sz="1550" dirty="0" err="1"/>
              <a:t>Rsabbatini</a:t>
            </a:r>
            <a:r>
              <a:rPr lang="en-US" sz="1550" dirty="0"/>
              <a:t>”/Wikimedia Commons)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0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16.6</a:t>
            </a:r>
            <a:endParaRPr lang="en-US" dirty="0"/>
          </a:p>
        </p:txBody>
      </p:sp>
      <p:pic>
        <p:nvPicPr>
          <p:cNvPr id="2" name="Picture Placeholder 1" descr="OSC_Microbio_16_02_PropComp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1" r="-547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AutoNum type="alphaLcParenBoth"/>
            </a:pPr>
            <a:r>
              <a:rPr lang="en-US" sz="1600" dirty="0" smtClean="0"/>
              <a:t>Outbreaks </a:t>
            </a:r>
            <a:r>
              <a:rPr lang="en-US" sz="1600" dirty="0"/>
              <a:t>that can be attributed to point source spread often have a short duration.</a:t>
            </a:r>
            <a:r>
              <a:rPr lang="en-US" sz="1600" dirty="0" smtClean="0"/>
              <a:t> </a:t>
            </a:r>
            <a:endParaRPr lang="en-US" sz="1600" dirty="0"/>
          </a:p>
          <a:p>
            <a:pPr marL="342900" indent="-342900">
              <a:buFontTx/>
              <a:buAutoNum type="alphaLcParenBoth"/>
            </a:pPr>
            <a:r>
              <a:rPr lang="en-US" sz="1600" dirty="0" smtClean="0"/>
              <a:t>Outbreaks attributed </a:t>
            </a:r>
            <a:r>
              <a:rPr lang="en-US" sz="1600" dirty="0"/>
              <a:t>to propagated spread can have a more extended duration. (credit a, b: modification of work by Centers </a:t>
            </a:r>
            <a:r>
              <a:rPr lang="en-US" sz="1600" dirty="0" smtClean="0"/>
              <a:t>for Disease </a:t>
            </a:r>
            <a:r>
              <a:rPr lang="en-US" sz="1600" dirty="0"/>
              <a:t>Control and Prevention)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8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16.7</a:t>
            </a:r>
            <a:endParaRPr lang="en-US" dirty="0"/>
          </a:p>
        </p:txBody>
      </p:sp>
      <p:pic>
        <p:nvPicPr>
          <p:cNvPr id="2" name="Picture Placeholder 1" descr="OSC_Microbio_16_02_Flo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89" r="-3198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FontTx/>
              <a:buAutoNum type="alphaLcParenBoth"/>
            </a:pPr>
            <a:r>
              <a:rPr lang="en-US" sz="1400" dirty="0" smtClean="0"/>
              <a:t>Florence </a:t>
            </a:r>
            <a:r>
              <a:rPr lang="en-US" sz="1400" dirty="0"/>
              <a:t>Nightingale reported on the data she collected as a nurse in the Crimean War.</a:t>
            </a:r>
            <a:r>
              <a:rPr lang="en-US" sz="1400" dirty="0" smtClean="0"/>
              <a:t> </a:t>
            </a:r>
            <a:endParaRPr lang="en-US" sz="1400" dirty="0"/>
          </a:p>
          <a:p>
            <a:pPr marL="342900" indent="-342900">
              <a:buFontTx/>
              <a:buAutoNum type="alphaLcParenBoth"/>
            </a:pPr>
            <a:r>
              <a:rPr lang="en-US" sz="1400" dirty="0" smtClean="0"/>
              <a:t>Nightingale’s </a:t>
            </a:r>
            <a:r>
              <a:rPr lang="en-US" sz="1400" dirty="0"/>
              <a:t>diagram shows the number of fatalities in soldiers by month of the conflict from various causes. </a:t>
            </a:r>
            <a:r>
              <a:rPr lang="en-US" sz="1400" dirty="0" smtClean="0"/>
              <a:t>The total </a:t>
            </a:r>
            <a:r>
              <a:rPr lang="en-US" sz="1400" dirty="0"/>
              <a:t>number dead in a particular month is equal to the area of the wedge for that month. The colored sections of </a:t>
            </a:r>
            <a:r>
              <a:rPr lang="en-US" sz="1400" dirty="0" smtClean="0"/>
              <a:t>the wedge </a:t>
            </a:r>
            <a:r>
              <a:rPr lang="en-US" sz="1400" dirty="0"/>
              <a:t>represent different causes of death: wounds (pink), preventable infectious diseases (gray), and all </a:t>
            </a:r>
            <a:r>
              <a:rPr lang="en-US" sz="1400" dirty="0" smtClean="0"/>
              <a:t>other causes </a:t>
            </a:r>
            <a:r>
              <a:rPr lang="en-US" sz="1400" dirty="0"/>
              <a:t>(brown).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5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16.8</a:t>
            </a:r>
            <a:endParaRPr lang="en-US" dirty="0"/>
          </a:p>
        </p:txBody>
      </p:sp>
      <p:pic>
        <p:nvPicPr>
          <p:cNvPr id="2" name="Picture Placeholder 1" descr="OSC_Microbio_16_02_Liste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125" r="-5412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Joseph Lister initiated the use of a carbolic acid (phenol) during surgeries. This illustration of a </a:t>
            </a:r>
            <a:r>
              <a:rPr lang="en-US" sz="1600" dirty="0" smtClean="0"/>
              <a:t>surgery shows </a:t>
            </a:r>
            <a:r>
              <a:rPr lang="en-US" sz="1600" dirty="0"/>
              <a:t>a pressurized canister of carbolic acid being sprayed over the surgical site.</a:t>
            </a:r>
          </a:p>
        </p:txBody>
      </p:sp>
      <p:pic>
        <p:nvPicPr>
          <p:cNvPr id="9" name="Picture 2" descr="L:\Clients\Connexions\01_CNX_ Admin\00_OSC_Project_Resources\14_OSC_Production\PowerPoints\OSX-Stacked-TM-CMYK-300dp1-2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7744"/>
            <a:ext cx="1049775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5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1054</Words>
  <Application>Microsoft Macintosh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Essential</vt:lpstr>
      <vt:lpstr>PowerPoint Presentation</vt:lpstr>
      <vt:lpstr>Figure 16.1</vt:lpstr>
      <vt:lpstr>Figure 16.2</vt:lpstr>
      <vt:lpstr>Figure 16.3</vt:lpstr>
      <vt:lpstr>Figure 16.4</vt:lpstr>
      <vt:lpstr>Figure 16.5</vt:lpstr>
      <vt:lpstr>Figure 16.6</vt:lpstr>
      <vt:lpstr>Figure 16.7</vt:lpstr>
      <vt:lpstr>Figure 16.8</vt:lpstr>
      <vt:lpstr>Figure 16.9</vt:lpstr>
      <vt:lpstr>Figure 16.10</vt:lpstr>
      <vt:lpstr>Figure 16.11</vt:lpstr>
      <vt:lpstr>Figure 16.12</vt:lpstr>
      <vt:lpstr>Figure 16.13</vt:lpstr>
      <vt:lpstr>Figure 16.14</vt:lpstr>
      <vt:lpstr>Figure 16.15</vt:lpstr>
      <vt:lpstr>Figure 16.16</vt:lpstr>
      <vt:lpstr>Figure 16.17</vt:lpstr>
      <vt:lpstr>PowerPoint Presentation</vt:lpstr>
    </vt:vector>
  </TitlesOfParts>
  <Company>WNI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emacuser</cp:lastModifiedBy>
  <cp:revision>38</cp:revision>
  <dcterms:created xsi:type="dcterms:W3CDTF">2012-06-04T02:13:36Z</dcterms:created>
  <dcterms:modified xsi:type="dcterms:W3CDTF">2016-11-18T11:19:11Z</dcterms:modified>
</cp:coreProperties>
</file>