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4"/>
  </p:handoutMasterIdLst>
  <p:sldIdLst>
    <p:sldId id="256" r:id="rId2"/>
    <p:sldId id="277" r:id="rId3"/>
    <p:sldId id="280" r:id="rId4"/>
    <p:sldId id="281" r:id="rId5"/>
    <p:sldId id="282" r:id="rId6"/>
    <p:sldId id="273" r:id="rId7"/>
    <p:sldId id="298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3" r:id="rId19"/>
    <p:sldId id="295" r:id="rId20"/>
    <p:sldId id="296" r:id="rId21"/>
    <p:sldId id="29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0" autoAdjust="0"/>
  </p:normalViewPr>
  <p:slideViewPr>
    <p:cSldViewPr snapToGrid="0" snapToObjects="1">
      <p:cViewPr varScale="1">
        <p:scale>
          <a:sx n="210" d="100"/>
          <a:sy n="210" d="100"/>
        </p:scale>
        <p:origin x="-2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16,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16,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16,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16,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microbiology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15 </a:t>
            </a:r>
            <a:r>
              <a:rPr lang="en-US" sz="2000" b="1" dirty="0" smtClean="0">
                <a:solidFill>
                  <a:srgbClr val="212F62"/>
                </a:solidFill>
                <a:latin typeface="+mn-lt"/>
              </a:rPr>
              <a:t>MICROBIAL MECHANISMS OF PATHOGENICITY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984"/>
            <a:ext cx="2010682" cy="26027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027" name="Picture 3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04688"/>
            <a:ext cx="1588122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15.8</a:t>
            </a:r>
            <a:endParaRPr lang="en-US" dirty="0"/>
          </a:p>
        </p:txBody>
      </p:sp>
      <p:pic>
        <p:nvPicPr>
          <p:cNvPr id="2" name="Picture Placeholder 1" descr="OSC_Microbio_15_02_Invas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8" r="-685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H. pylori</a:t>
            </a:r>
            <a:r>
              <a:rPr lang="en-US" sz="1600" dirty="0"/>
              <a:t> is able to invade the lining of the stomach by producing virulence factors that enable it </a:t>
            </a:r>
            <a:r>
              <a:rPr lang="en-US" sz="1600" dirty="0" smtClean="0"/>
              <a:t>pass through </a:t>
            </a:r>
            <a:r>
              <a:rPr lang="en-US" sz="1600" dirty="0"/>
              <a:t>the </a:t>
            </a:r>
            <a:r>
              <a:rPr lang="en-US" sz="1600" dirty="0" err="1"/>
              <a:t>mucin</a:t>
            </a:r>
            <a:r>
              <a:rPr lang="en-US" sz="1600" dirty="0"/>
              <a:t> layer covering epithelial cells. (credit: modification of work by </a:t>
            </a:r>
            <a:r>
              <a:rPr lang="en-US" sz="1600" dirty="0" err="1"/>
              <a:t>Zina</a:t>
            </a:r>
            <a:r>
              <a:rPr lang="en-US" sz="1600" dirty="0"/>
              <a:t> </a:t>
            </a:r>
            <a:r>
              <a:rPr lang="en-US" sz="1600" dirty="0" err="1"/>
              <a:t>Deretsky</a:t>
            </a:r>
            <a:r>
              <a:rPr lang="en-US" sz="1600" dirty="0"/>
              <a:t>, National </a:t>
            </a:r>
            <a:r>
              <a:rPr lang="en-US" sz="1600" dirty="0" smtClean="0"/>
              <a:t>Science Foundation</a:t>
            </a:r>
            <a:r>
              <a:rPr lang="en-US" sz="1600" dirty="0"/>
              <a:t>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9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15.9</a:t>
            </a:r>
            <a:endParaRPr lang="en-US" dirty="0"/>
          </a:p>
        </p:txBody>
      </p:sp>
      <p:pic>
        <p:nvPicPr>
          <p:cNvPr id="2" name="Picture Placeholder 1" descr="OSC_Microbio_15_02_PortalExi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44" r="-3974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Pathogens leave the body of an infected host through various portals of exit to </a:t>
            </a:r>
            <a:r>
              <a:rPr lang="en-US" sz="1600" dirty="0" smtClean="0"/>
              <a:t>infect new </a:t>
            </a:r>
            <a:r>
              <a:rPr lang="en-US" sz="1600" dirty="0"/>
              <a:t>hosts.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15.10</a:t>
            </a:r>
            <a:endParaRPr lang="en-US" dirty="0"/>
          </a:p>
        </p:txBody>
      </p:sp>
      <p:pic>
        <p:nvPicPr>
          <p:cNvPr id="2" name="Picture Placeholder 1" descr="OSC_Microbio_15_03_Edem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42" r="-3984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patient has edema in the tissue of the right hand. Such swelling can occur when bacteria </a:t>
            </a:r>
            <a:r>
              <a:rPr lang="en-US" sz="1600" dirty="0" smtClean="0"/>
              <a:t>cause the </a:t>
            </a:r>
            <a:r>
              <a:rPr lang="en-US" sz="1600" dirty="0"/>
              <a:t>release of pro-inflammatory molecules from immune cells and these molecules cause an increased </a:t>
            </a:r>
            <a:r>
              <a:rPr lang="en-US" sz="1600" dirty="0" smtClean="0"/>
              <a:t>permeability of </a:t>
            </a:r>
            <a:r>
              <a:rPr lang="en-US" sz="1600" dirty="0"/>
              <a:t>blood vessels, allowing fluid to escape the bloodstream and enter tissue.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0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15.11</a:t>
            </a:r>
            <a:endParaRPr lang="en-US" dirty="0"/>
          </a:p>
        </p:txBody>
      </p:sp>
      <p:pic>
        <p:nvPicPr>
          <p:cNvPr id="2" name="Picture Placeholder 1" descr="OSC_Microbio_15_03_hyalurona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7" b="-526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590" dirty="0" err="1" smtClean="0"/>
              <a:t>Hyaluronan</a:t>
            </a:r>
            <a:r>
              <a:rPr lang="en-US" sz="1590" dirty="0" smtClean="0"/>
              <a:t> </a:t>
            </a:r>
            <a:r>
              <a:rPr lang="en-US" sz="1590" dirty="0"/>
              <a:t>is a polymer found in the layers of epidermis that connect adjacent cells.</a:t>
            </a:r>
            <a:r>
              <a:rPr lang="en-US" sz="1590" dirty="0" smtClean="0"/>
              <a:t> </a:t>
            </a:r>
            <a:endParaRPr lang="en-US" sz="1590" dirty="0"/>
          </a:p>
          <a:p>
            <a:pPr marL="342900" indent="-342900">
              <a:buFontTx/>
              <a:buAutoNum type="alphaLcParenBoth"/>
            </a:pPr>
            <a:r>
              <a:rPr lang="en-US" sz="1590" dirty="0" err="1" smtClean="0"/>
              <a:t>Hyaluronidase</a:t>
            </a:r>
            <a:r>
              <a:rPr lang="en-US" sz="1590" dirty="0" smtClean="0"/>
              <a:t> </a:t>
            </a:r>
            <a:r>
              <a:rPr lang="en-US" sz="1590" dirty="0"/>
              <a:t>produced by bacteria degrades this adhesive polymer in the extracellular matrix, allowing </a:t>
            </a:r>
            <a:r>
              <a:rPr lang="en-US" sz="1590" dirty="0" smtClean="0"/>
              <a:t>passage between </a:t>
            </a:r>
            <a:r>
              <a:rPr lang="en-US" sz="1590" dirty="0"/>
              <a:t>cells that would otherwise be blocked.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7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15.12</a:t>
            </a:r>
            <a:endParaRPr lang="en-US" dirty="0"/>
          </a:p>
        </p:txBody>
      </p:sp>
      <p:pic>
        <p:nvPicPr>
          <p:cNvPr id="2" name="Picture Placeholder 1" descr="OSC_Microbio_15_03_CollClos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21" r="-1962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410" dirty="0"/>
              <a:t>The illustration depicts a blood vessel with a single layer of endothelial cells surrounding the </a:t>
            </a:r>
            <a:r>
              <a:rPr lang="en-US" sz="1410" dirty="0" smtClean="0"/>
              <a:t>lumen and </a:t>
            </a:r>
            <a:r>
              <a:rPr lang="en-US" sz="1410" dirty="0"/>
              <a:t>dense connective tissue (shown in red) surrounding the endothelial cell layer. Collagenase produced by </a:t>
            </a:r>
            <a:r>
              <a:rPr lang="en-US" sz="1410" i="1" dirty="0" smtClean="0"/>
              <a:t>C. </a:t>
            </a:r>
            <a:r>
              <a:rPr lang="en-US" sz="1410" i="1" dirty="0" err="1" smtClean="0"/>
              <a:t>perfringens</a:t>
            </a:r>
            <a:r>
              <a:rPr lang="en-US" sz="1410" dirty="0" smtClean="0"/>
              <a:t> </a:t>
            </a:r>
            <a:r>
              <a:rPr lang="en-US" sz="1410" dirty="0"/>
              <a:t>degrades the collagen between the endothelial cells, allowing the bacteria to enter the bloodstream</a:t>
            </a:r>
            <a:r>
              <a:rPr lang="en-US" sz="1410" dirty="0" smtClean="0"/>
              <a:t>. (</a:t>
            </a:r>
            <a:r>
              <a:rPr lang="en-US" sz="1410" dirty="0"/>
              <a:t>credit illustration: modification of work by Bruce </a:t>
            </a:r>
            <a:r>
              <a:rPr lang="en-US" sz="1410" dirty="0" err="1"/>
              <a:t>Blaus</a:t>
            </a:r>
            <a:r>
              <a:rPr lang="en-US" sz="1410" dirty="0"/>
              <a:t>; credit micrograph: Micrograph provided by the Regents </a:t>
            </a:r>
            <a:r>
              <a:rPr lang="en-US" sz="1410" dirty="0" smtClean="0"/>
              <a:t>of University </a:t>
            </a:r>
            <a:r>
              <a:rPr lang="en-US" sz="1410" dirty="0"/>
              <a:t>of Michigan Medical School </a:t>
            </a:r>
            <a:r>
              <a:rPr lang="en-US" sz="1410" dirty="0" smtClean="0"/>
              <a:t>© </a:t>
            </a:r>
            <a:r>
              <a:rPr lang="en-US" sz="1410" dirty="0"/>
              <a:t>2012)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5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15.13</a:t>
            </a:r>
            <a:endParaRPr lang="en-US" dirty="0"/>
          </a:p>
        </p:txBody>
      </p:sp>
      <p:pic>
        <p:nvPicPr>
          <p:cNvPr id="2" name="Picture Placeholder 1" descr="OSC_Microbio_15_03_LP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91" b="-7159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Lipopolysaccharide is composed of lipid A, a core glycolipid, and an O-specific polysaccharide </a:t>
            </a:r>
            <a:r>
              <a:rPr lang="en-US" sz="1600" dirty="0" smtClean="0"/>
              <a:t>side chain</a:t>
            </a:r>
            <a:r>
              <a:rPr lang="en-US" sz="1600" dirty="0"/>
              <a:t>. Lipid A is the toxic component that promotes inflammation and fever.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5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15.14</a:t>
            </a:r>
            <a:endParaRPr lang="en-US" dirty="0"/>
          </a:p>
        </p:txBody>
      </p:sp>
      <p:pic>
        <p:nvPicPr>
          <p:cNvPr id="2" name="Picture Placeholder 1" descr="OSC_Microbio_15_03_ABToxi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55" b="-1815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215" dirty="0" smtClean="0"/>
              <a:t>In </a:t>
            </a:r>
            <a:r>
              <a:rPr lang="en-US" sz="1215" dirty="0"/>
              <a:t>A-B toxins, the B component binds to the host cell through its interaction with specific </a:t>
            </a:r>
            <a:r>
              <a:rPr lang="en-US" sz="1215" dirty="0" smtClean="0"/>
              <a:t>cell surface </a:t>
            </a:r>
            <a:r>
              <a:rPr lang="en-US" sz="1215" dirty="0"/>
              <a:t>receptors.</a:t>
            </a:r>
            <a:r>
              <a:rPr lang="en-US" sz="1215" dirty="0" smtClean="0"/>
              <a:t> </a:t>
            </a:r>
            <a:endParaRPr lang="en-US" sz="1215" dirty="0"/>
          </a:p>
          <a:p>
            <a:pPr marL="342900" indent="-342900">
              <a:buFontTx/>
              <a:buAutoNum type="alphaLcParenBoth"/>
            </a:pPr>
            <a:r>
              <a:rPr lang="en-US" sz="1215" dirty="0" smtClean="0"/>
              <a:t>The </a:t>
            </a:r>
            <a:r>
              <a:rPr lang="en-US" sz="1215" dirty="0"/>
              <a:t>toxin is brought in through endocytosis</a:t>
            </a:r>
            <a:r>
              <a:rPr lang="en-US" sz="1215" dirty="0" smtClean="0"/>
              <a:t>.</a:t>
            </a:r>
          </a:p>
          <a:p>
            <a:pPr marL="342900" indent="-342900">
              <a:buFontTx/>
              <a:buAutoNum type="alphaLcParenBoth"/>
            </a:pPr>
            <a:r>
              <a:rPr lang="en-US" sz="1215" dirty="0" smtClean="0"/>
              <a:t>Once </a:t>
            </a:r>
            <a:r>
              <a:rPr lang="en-US" sz="1215" dirty="0"/>
              <a:t>inside the vacuole, the A </a:t>
            </a:r>
            <a:r>
              <a:rPr lang="en-US" sz="1215" dirty="0" smtClean="0"/>
              <a:t>component (</a:t>
            </a:r>
            <a:r>
              <a:rPr lang="en-US" sz="1215" dirty="0"/>
              <a:t>active component) separates from the B component and the A component gains access to the cytoplasm. (</a:t>
            </a:r>
            <a:r>
              <a:rPr lang="en-US" sz="1215" dirty="0" smtClean="0"/>
              <a:t>credit: modification </a:t>
            </a:r>
            <a:r>
              <a:rPr lang="en-US" sz="1215" dirty="0"/>
              <a:t>of work by “Biology Discussion Forum”/YouTube)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4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15.15</a:t>
            </a:r>
            <a:endParaRPr lang="en-US" dirty="0"/>
          </a:p>
        </p:txBody>
      </p:sp>
      <p:pic>
        <p:nvPicPr>
          <p:cNvPr id="2" name="Picture Placeholder 1" descr="OSC_Microbio_15_03_Diphtheri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67" r="-4306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mechanism of the diphtheria toxin inhibiting protein synthesis. The A subunit </a:t>
            </a:r>
            <a:r>
              <a:rPr lang="en-US" sz="1600" dirty="0" smtClean="0"/>
              <a:t>inactivates elongation </a:t>
            </a:r>
            <a:r>
              <a:rPr lang="en-US" sz="1600" dirty="0"/>
              <a:t>factor 2 by transferring an ADP-ribose. This stops protein elongation, inhibiting protein synthesis </a:t>
            </a:r>
            <a:r>
              <a:rPr lang="en-US" sz="1600" dirty="0" smtClean="0"/>
              <a:t>and killing </a:t>
            </a:r>
            <a:r>
              <a:rPr lang="en-US" sz="1600" dirty="0"/>
              <a:t>the cell.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2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15.16</a:t>
            </a:r>
            <a:endParaRPr lang="en-US" dirty="0"/>
          </a:p>
        </p:txBody>
      </p:sp>
      <p:pic>
        <p:nvPicPr>
          <p:cNvPr id="2" name="Picture Placeholder 1" descr="OSC_Microbio_15_03_Neurotoxi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23" r="-3532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Mechanisms of </a:t>
            </a:r>
            <a:r>
              <a:rPr lang="en-US" sz="1600" dirty="0" err="1"/>
              <a:t>botulinum</a:t>
            </a:r>
            <a:r>
              <a:rPr lang="en-US" sz="1600" dirty="0"/>
              <a:t> and tetanus toxins. (credit micrographs: modification of work by Centers </a:t>
            </a:r>
            <a:r>
              <a:rPr lang="en-US" sz="1600" dirty="0" smtClean="0"/>
              <a:t>for Disease </a:t>
            </a:r>
            <a:r>
              <a:rPr lang="en-US" sz="1600" dirty="0"/>
              <a:t>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15.17</a:t>
            </a:r>
            <a:endParaRPr lang="en-US" dirty="0"/>
          </a:p>
        </p:txBody>
      </p:sp>
      <p:pic>
        <p:nvPicPr>
          <p:cNvPr id="2" name="Picture Placeholder 1" descr="OSC_Microbio_15_03_Phago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37" b="-1323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300" dirty="0" smtClean="0"/>
              <a:t>A </a:t>
            </a:r>
            <a:r>
              <a:rPr lang="en-US" sz="1300" dirty="0"/>
              <a:t>micrograph of capsules around bacterial cells.</a:t>
            </a:r>
            <a:r>
              <a:rPr lang="en-US" sz="1300" dirty="0" smtClean="0"/>
              <a:t> </a:t>
            </a:r>
            <a:endParaRPr lang="en-US" sz="1300" dirty="0"/>
          </a:p>
          <a:p>
            <a:pPr marL="342900" indent="-342900">
              <a:buFontTx/>
              <a:buAutoNum type="alphaLcParenBoth"/>
            </a:pPr>
            <a:r>
              <a:rPr lang="en-US" sz="1300" dirty="0" smtClean="0"/>
              <a:t>Antibodies </a:t>
            </a:r>
            <a:r>
              <a:rPr lang="en-US" sz="1300" dirty="0"/>
              <a:t>normally function by binding </a:t>
            </a:r>
            <a:r>
              <a:rPr lang="en-US" sz="1300" dirty="0" smtClean="0"/>
              <a:t>to antigens</a:t>
            </a:r>
            <a:r>
              <a:rPr lang="en-US" sz="1300" dirty="0"/>
              <a:t>, molecules on the surface of pathogenic bacteria. Phagocytes then bind to the antibody, </a:t>
            </a:r>
            <a:r>
              <a:rPr lang="en-US" sz="1300" dirty="0" smtClean="0"/>
              <a:t>initiating phagocytosis.</a:t>
            </a:r>
          </a:p>
          <a:p>
            <a:pPr marL="342900" indent="-342900">
              <a:buFontTx/>
              <a:buAutoNum type="alphaLcParenBoth"/>
            </a:pPr>
            <a:r>
              <a:rPr lang="en-US" sz="1300" dirty="0" smtClean="0"/>
              <a:t>Some </a:t>
            </a:r>
            <a:r>
              <a:rPr lang="en-US" sz="1300" dirty="0"/>
              <a:t>bacteria also produce proteases, virulence factors that break down host antibodies to </a:t>
            </a:r>
            <a:r>
              <a:rPr lang="en-US" sz="1300" dirty="0" smtClean="0"/>
              <a:t>evade phagocytosis</a:t>
            </a:r>
            <a:r>
              <a:rPr lang="en-US" sz="1300" dirty="0"/>
              <a:t>. (credit a: modification 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6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</a:t>
            </a:r>
            <a:endParaRPr lang="en-US" dirty="0"/>
          </a:p>
        </p:txBody>
      </p:sp>
      <p:pic>
        <p:nvPicPr>
          <p:cNvPr id="2" name="Picture Placeholder 1" descr="OSC_Microbio_15_00_Sneez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6" b="-532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Although medical professionals rely heavily on signs and symptoms to diagnose disease and </a:t>
            </a:r>
            <a:r>
              <a:rPr lang="en-US" sz="1600" dirty="0" smtClean="0"/>
              <a:t>prescribe treatment</a:t>
            </a:r>
            <a:r>
              <a:rPr lang="en-US" sz="1600" dirty="0"/>
              <a:t>, many diseases can produce similar signs and symptoms. (credit left: modification of work by U.S. Navy)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15.18</a:t>
            </a:r>
            <a:endParaRPr lang="en-US" dirty="0"/>
          </a:p>
        </p:txBody>
      </p:sp>
      <p:pic>
        <p:nvPicPr>
          <p:cNvPr id="2" name="Picture Placeholder 1" descr="OSC_Microbio_15_03_Flu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4" r="-124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140" dirty="0"/>
              <a:t>Antigenic drift and antigenic shift in influenza viruses</a:t>
            </a:r>
            <a:r>
              <a:rPr lang="en-US" sz="114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40" dirty="0" smtClean="0"/>
              <a:t>In </a:t>
            </a:r>
            <a:r>
              <a:rPr lang="en-US" sz="1140" dirty="0"/>
              <a:t>antigenic drift, mutations in the genes </a:t>
            </a:r>
            <a:r>
              <a:rPr lang="en-US" sz="1140" dirty="0" smtClean="0"/>
              <a:t>for the </a:t>
            </a:r>
            <a:r>
              <a:rPr lang="en-US" sz="1140" dirty="0"/>
              <a:t>surface proteins neuraminidase and/or </a:t>
            </a:r>
            <a:r>
              <a:rPr lang="en-US" sz="1140" dirty="0" err="1"/>
              <a:t>hemagglutinin</a:t>
            </a:r>
            <a:r>
              <a:rPr lang="en-US" sz="1140" dirty="0"/>
              <a:t> result in small antigenic changes over time</a:t>
            </a:r>
            <a:r>
              <a:rPr lang="en-US" sz="114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140" dirty="0" smtClean="0"/>
              <a:t>In </a:t>
            </a:r>
            <a:r>
              <a:rPr lang="en-US" sz="1140" dirty="0" smtClean="0"/>
              <a:t>antigenic shift</a:t>
            </a:r>
            <a:r>
              <a:rPr lang="en-US" sz="1140" dirty="0"/>
              <a:t>, simultaneous infection of a cell with two different influenza viruses results in mixing of the genes. The </a:t>
            </a:r>
            <a:r>
              <a:rPr lang="en-US" sz="1140" dirty="0" smtClean="0"/>
              <a:t>resultant virus </a:t>
            </a:r>
            <a:r>
              <a:rPr lang="en-US" sz="1140" dirty="0"/>
              <a:t>possesses a mixture of the proteins of the original viruses. Influenza pandemics can often be traced to </a:t>
            </a:r>
            <a:r>
              <a:rPr lang="en-US" sz="1140" dirty="0" smtClean="0"/>
              <a:t>antigenic shifts</a:t>
            </a:r>
            <a:r>
              <a:rPr lang="en-US" sz="1140" dirty="0"/>
              <a:t>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34</a:t>
            </a:r>
            <a:endParaRPr lang="en-US" dirty="0"/>
          </a:p>
        </p:txBody>
      </p:sp>
      <p:pic>
        <p:nvPicPr>
          <p:cNvPr id="2" name="Picture Placeholder 1" descr="OSC_Microbio_15_02_acup_im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41" r="-7094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9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>
              <a:solidFill>
                <a:srgbClr val="6CB255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file is copyright </a:t>
            </a:r>
            <a:r>
              <a:rPr lang="en-US" sz="1600" dirty="0" smtClean="0">
                <a:solidFill>
                  <a:schemeClr val="tx1"/>
                </a:solidFill>
              </a:rPr>
              <a:t>2016, </a:t>
            </a:r>
            <a:r>
              <a:rPr lang="en-US" sz="1600" dirty="0">
                <a:solidFill>
                  <a:schemeClr val="tx1"/>
                </a:solidFill>
              </a:rPr>
              <a:t>Rice University. All Rights Reserved.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4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15.2</a:t>
            </a:r>
            <a:endParaRPr lang="en-US" dirty="0"/>
          </a:p>
        </p:txBody>
      </p:sp>
      <p:pic>
        <p:nvPicPr>
          <p:cNvPr id="2" name="Picture Placeholder 1" descr="OSC_Microbio_15_01_Bloo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" b="-16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060" dirty="0"/>
              <a:t>Blood smears showing two diseases of the blood</a:t>
            </a:r>
            <a:r>
              <a:rPr lang="en-US" sz="1060" dirty="0" smtClean="0"/>
              <a:t>.</a:t>
            </a:r>
          </a:p>
          <a:p>
            <a:pPr marL="228600" indent="-228600">
              <a:buAutoNum type="alphaLcParenBoth"/>
            </a:pPr>
            <a:r>
              <a:rPr lang="en-US" sz="1060" dirty="0" smtClean="0"/>
              <a:t>Malaria </a:t>
            </a:r>
            <a:r>
              <a:rPr lang="en-US" sz="1060" dirty="0"/>
              <a:t>is an infectious, zoonotic disease </a:t>
            </a:r>
            <a:r>
              <a:rPr lang="en-US" sz="1060" dirty="0" smtClean="0"/>
              <a:t>caused by </a:t>
            </a:r>
            <a:r>
              <a:rPr lang="en-US" sz="1060" dirty="0"/>
              <a:t>the protozoan pathogen </a:t>
            </a:r>
            <a:r>
              <a:rPr lang="en-US" sz="1060" i="1" dirty="0"/>
              <a:t>Plasmodium falciparum</a:t>
            </a:r>
            <a:r>
              <a:rPr lang="en-US" sz="1060" dirty="0"/>
              <a:t> (shown here) and several other species of the </a:t>
            </a:r>
            <a:r>
              <a:rPr lang="en-US" sz="1060" dirty="0" smtClean="0"/>
              <a:t>genus </a:t>
            </a:r>
            <a:r>
              <a:rPr lang="en-US" sz="1060" i="1" dirty="0" smtClean="0"/>
              <a:t>Plasmodium</a:t>
            </a:r>
            <a:r>
              <a:rPr lang="en-US" sz="1060" dirty="0"/>
              <a:t>. It is transmitted by mosquitoes to humans</a:t>
            </a:r>
            <a:r>
              <a:rPr lang="en-US" sz="1060" dirty="0" smtClean="0"/>
              <a:t>.</a:t>
            </a:r>
          </a:p>
          <a:p>
            <a:pPr marL="228600" indent="-228600">
              <a:buAutoNum type="alphaLcParenBoth"/>
            </a:pPr>
            <a:r>
              <a:rPr lang="en-US" sz="1060" dirty="0" smtClean="0"/>
              <a:t>Sickle </a:t>
            </a:r>
            <a:r>
              <a:rPr lang="en-US" sz="1060" dirty="0"/>
              <a:t>cell disease is a noninfectious genetic </a:t>
            </a:r>
            <a:r>
              <a:rPr lang="en-US" sz="1060" dirty="0" smtClean="0"/>
              <a:t>disorder that </a:t>
            </a:r>
            <a:r>
              <a:rPr lang="en-US" sz="1060" dirty="0"/>
              <a:t>results in abnormally shaped red blood cells, which can stick together and obstruct the flow of blood through </a:t>
            </a:r>
            <a:r>
              <a:rPr lang="en-US" sz="1060" dirty="0" smtClean="0"/>
              <a:t>the circulatory </a:t>
            </a:r>
            <a:r>
              <a:rPr lang="en-US" sz="1060" dirty="0"/>
              <a:t>system. It is not caused by a pathogen, but rather a genetic mutation. (credit a: modification of work </a:t>
            </a:r>
            <a:r>
              <a:rPr lang="en-US" sz="1060" dirty="0" smtClean="0"/>
              <a:t>by Centers </a:t>
            </a:r>
            <a:r>
              <a:rPr lang="en-US" sz="1060" dirty="0"/>
              <a:t>for Disease Control and Prevention; credit b: modification of work by Ed </a:t>
            </a:r>
            <a:r>
              <a:rPr lang="en-US" sz="1060" dirty="0" err="1"/>
              <a:t>Uthman</a:t>
            </a:r>
            <a:r>
              <a:rPr lang="en-US" sz="1060" dirty="0"/>
              <a:t>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15.3</a:t>
            </a:r>
            <a:endParaRPr lang="en-US" dirty="0"/>
          </a:p>
        </p:txBody>
      </p:sp>
      <p:pic>
        <p:nvPicPr>
          <p:cNvPr id="2" name="Picture Placeholder 1" descr="OSC_Microbio_15_01_Stag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95" r="-2989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progression of an infectious disease can be divided into five periods, which are related to </a:t>
            </a:r>
            <a:r>
              <a:rPr lang="en-US" sz="1600" dirty="0" smtClean="0"/>
              <a:t>the number </a:t>
            </a:r>
            <a:r>
              <a:rPr lang="en-US" sz="1600" dirty="0"/>
              <a:t>of pathogen particles (red) and the severity of signs and symptoms (blue).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9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15.4</a:t>
            </a:r>
            <a:endParaRPr lang="en-US" dirty="0"/>
          </a:p>
        </p:txBody>
      </p:sp>
      <p:pic>
        <p:nvPicPr>
          <p:cNvPr id="2" name="Picture Placeholder 1" descr="OSC_Microbio_15_01_Koc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08" r="-3310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steps for confirming that a pathogen is the cause of a particular disease </a:t>
            </a:r>
            <a:r>
              <a:rPr lang="en-US" sz="1600" dirty="0" smtClean="0"/>
              <a:t>using Koch’s </a:t>
            </a:r>
            <a:r>
              <a:rPr lang="en-US" sz="1600" dirty="0"/>
              <a:t>postulates.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15.5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5_02_PopCurv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27" b="-19127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 graph like this is used to determine LD</a:t>
            </a:r>
            <a:r>
              <a:rPr lang="en-US" sz="1600" baseline="-25000" dirty="0">
                <a:solidFill>
                  <a:schemeClr val="tx1"/>
                </a:solidFill>
              </a:rPr>
              <a:t>50</a:t>
            </a:r>
            <a:r>
              <a:rPr lang="en-US" sz="1600" dirty="0">
                <a:solidFill>
                  <a:schemeClr val="tx1"/>
                </a:solidFill>
              </a:rPr>
              <a:t> by plotting pathogen concentration against the percent </a:t>
            </a:r>
            <a:r>
              <a:rPr lang="en-US" sz="1600" dirty="0" smtClean="0">
                <a:solidFill>
                  <a:schemeClr val="tx1"/>
                </a:solidFill>
              </a:rPr>
              <a:t>of infected </a:t>
            </a:r>
            <a:r>
              <a:rPr lang="en-US" sz="1600" dirty="0">
                <a:solidFill>
                  <a:schemeClr val="tx1"/>
                </a:solidFill>
              </a:rPr>
              <a:t>test animals that have died. In this example, the LD</a:t>
            </a:r>
            <a:r>
              <a:rPr lang="en-US" sz="1600" baseline="-25000" dirty="0">
                <a:solidFill>
                  <a:schemeClr val="tx1"/>
                </a:solidFill>
              </a:rPr>
              <a:t>50</a:t>
            </a:r>
            <a:r>
              <a:rPr lang="en-US" sz="1600" dirty="0">
                <a:solidFill>
                  <a:schemeClr val="tx1"/>
                </a:solidFill>
              </a:rPr>
              <a:t> = 10</a:t>
            </a:r>
            <a:r>
              <a:rPr lang="en-US" sz="1600" baseline="30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 pathogenic particles.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/>
              <a:t>15.5</a:t>
            </a:r>
            <a:endParaRPr lang="en-US" dirty="0"/>
          </a:p>
        </p:txBody>
      </p:sp>
      <p:pic>
        <p:nvPicPr>
          <p:cNvPr id="2" name="Picture Placeholder 1" descr="OSC_Microbio_15_02_PopCurv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00" r="-5860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 graph like this is used to determine LD</a:t>
            </a:r>
            <a:r>
              <a:rPr lang="en-US" sz="1600" baseline="-25000" dirty="0">
                <a:solidFill>
                  <a:schemeClr val="tx1"/>
                </a:solidFill>
              </a:rPr>
              <a:t>50</a:t>
            </a:r>
            <a:r>
              <a:rPr lang="en-US" sz="1600" dirty="0">
                <a:solidFill>
                  <a:schemeClr val="tx1"/>
                </a:solidFill>
              </a:rPr>
              <a:t> by plotting pathogen concentration against the percent of infected test animals that have died. In this example, the LD</a:t>
            </a:r>
            <a:r>
              <a:rPr lang="en-US" sz="1600" baseline="-25000" dirty="0">
                <a:solidFill>
                  <a:schemeClr val="tx1"/>
                </a:solidFill>
              </a:rPr>
              <a:t>50</a:t>
            </a:r>
            <a:r>
              <a:rPr lang="en-US" sz="1600" dirty="0">
                <a:solidFill>
                  <a:schemeClr val="tx1"/>
                </a:solidFill>
              </a:rPr>
              <a:t> = 10</a:t>
            </a:r>
            <a:r>
              <a:rPr lang="en-US" sz="1600" baseline="30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 pathogenic particles.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2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15.6</a:t>
            </a:r>
            <a:endParaRPr lang="en-US" dirty="0"/>
          </a:p>
        </p:txBody>
      </p:sp>
      <p:pic>
        <p:nvPicPr>
          <p:cNvPr id="2" name="Picture Placeholder 1" descr="OSC_Microbio_15_02_Portal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99" r="-4519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Shown are different portals of entry where pathogens can gain access into the body. With the </a:t>
            </a:r>
            <a:r>
              <a:rPr lang="en-US" sz="1600" dirty="0" smtClean="0"/>
              <a:t>exception of </a:t>
            </a:r>
            <a:r>
              <a:rPr lang="en-US" sz="1600" dirty="0"/>
              <a:t>the placenta, many of these locations are directly exposed to the external environment.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8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15.7</a:t>
            </a:r>
            <a:endParaRPr lang="en-US" dirty="0"/>
          </a:p>
        </p:txBody>
      </p:sp>
      <p:pic>
        <p:nvPicPr>
          <p:cNvPr id="2" name="Picture Placeholder 1" descr="OSC_Microbio_15_02_adhes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24" r="-2832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Glycocalyx</a:t>
            </a:r>
            <a:r>
              <a:rPr lang="en-US" sz="1600" dirty="0"/>
              <a:t> produced by bacteria in a biofilm allows the cells to adhere to host tissues and to </a:t>
            </a:r>
            <a:r>
              <a:rPr lang="en-US" sz="1600" dirty="0" smtClean="0"/>
              <a:t>medical devices </a:t>
            </a:r>
            <a:r>
              <a:rPr lang="en-US" sz="1600" dirty="0"/>
              <a:t>such as the catheter surface shown here. (credit: modification of work by Centers for Disease Control </a:t>
            </a:r>
            <a:r>
              <a:rPr lang="en-US" sz="1600" dirty="0" smtClean="0"/>
              <a:t>and Prevention</a:t>
            </a:r>
            <a:r>
              <a:rPr lang="en-US" sz="1600" dirty="0"/>
              <a:t>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5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952</Words>
  <Application>Microsoft Macintosh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PowerPoint Presentation</vt:lpstr>
      <vt:lpstr>Figure 15.1</vt:lpstr>
      <vt:lpstr>Figure 15.2</vt:lpstr>
      <vt:lpstr>Figure 15.3</vt:lpstr>
      <vt:lpstr>Figure 15.4</vt:lpstr>
      <vt:lpstr>Figure 15.5</vt:lpstr>
      <vt:lpstr>Figure 15.5</vt:lpstr>
      <vt:lpstr>Figure 15.6</vt:lpstr>
      <vt:lpstr>Figure 15.7</vt:lpstr>
      <vt:lpstr>Figure 15.8</vt:lpstr>
      <vt:lpstr>Figure 15.9</vt:lpstr>
      <vt:lpstr>Figure 15.10</vt:lpstr>
      <vt:lpstr>Figure 15.11</vt:lpstr>
      <vt:lpstr>Figure 15.12</vt:lpstr>
      <vt:lpstr>Figure 15.13</vt:lpstr>
      <vt:lpstr>Figure 15.14</vt:lpstr>
      <vt:lpstr>Figure 15.15</vt:lpstr>
      <vt:lpstr>Figure 15.16</vt:lpstr>
      <vt:lpstr>Figure 15.17</vt:lpstr>
      <vt:lpstr>Figure 15.18</vt:lpstr>
      <vt:lpstr>EXERCISE 34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emacuser</cp:lastModifiedBy>
  <cp:revision>43</cp:revision>
  <dcterms:created xsi:type="dcterms:W3CDTF">2012-06-04T02:13:36Z</dcterms:created>
  <dcterms:modified xsi:type="dcterms:W3CDTF">2016-11-16T09:03:41Z</dcterms:modified>
</cp:coreProperties>
</file>