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27"/>
  </p:handoutMasterIdLst>
  <p:sldIdLst>
    <p:sldId id="256" r:id="rId2"/>
    <p:sldId id="277" r:id="rId3"/>
    <p:sldId id="280" r:id="rId4"/>
    <p:sldId id="273" r:id="rId5"/>
    <p:sldId id="281" r:id="rId6"/>
    <p:sldId id="278" r:id="rId7"/>
    <p:sldId id="283" r:id="rId8"/>
    <p:sldId id="285" r:id="rId9"/>
    <p:sldId id="286" r:id="rId10"/>
    <p:sldId id="287" r:id="rId11"/>
    <p:sldId id="288" r:id="rId12"/>
    <p:sldId id="289" r:id="rId13"/>
    <p:sldId id="301" r:id="rId14"/>
    <p:sldId id="290" r:id="rId15"/>
    <p:sldId id="292" r:id="rId16"/>
    <p:sldId id="293" r:id="rId17"/>
    <p:sldId id="302" r:id="rId18"/>
    <p:sldId id="294" r:id="rId19"/>
    <p:sldId id="296" r:id="rId20"/>
    <p:sldId id="297" r:id="rId21"/>
    <p:sldId id="299" r:id="rId22"/>
    <p:sldId id="298" r:id="rId23"/>
    <p:sldId id="300" r:id="rId24"/>
    <p:sldId id="303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419"/>
    <a:srgbClr val="6CB255"/>
    <a:srgbClr val="212F62"/>
    <a:srgbClr val="72A510"/>
    <a:srgbClr val="A4E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00" autoAdjust="0"/>
  </p:normalViewPr>
  <p:slideViewPr>
    <p:cSldViewPr snapToGrid="0" snapToObjects="1">
      <p:cViewPr varScale="1">
        <p:scale>
          <a:sx n="122" d="100"/>
          <a:sy n="122" d="100"/>
        </p:scale>
        <p:origin x="12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041A-73BB-E643-A8C7-50D88C2F22F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FEC5-3018-A548-B247-453C6EC1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December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07618"/>
            <a:ext cx="4031619" cy="4607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6925" y="1107618"/>
            <a:ext cx="3913188" cy="4607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212F62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December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22386"/>
            <a:ext cx="8062913" cy="3500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062912" cy="1166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000000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 marL="788670" indent="-514350">
              <a:buFont typeface="+mj-lt"/>
              <a:buAutoNum type="alphaLcParenR"/>
              <a:defRPr sz="2800"/>
            </a:lvl2pPr>
            <a:lvl3pPr marL="1371600" indent="-457200">
              <a:buFont typeface="+mj-lt"/>
              <a:buAutoNum type="alphaLcParenR"/>
              <a:defRPr sz="2400"/>
            </a:lvl3pPr>
            <a:lvl4pPr marL="1828800" indent="-457200">
              <a:buFont typeface="+mj-lt"/>
              <a:buAutoNum type="alphaLcParenR"/>
              <a:defRPr sz="2000"/>
            </a:lvl4pPr>
            <a:lvl5pPr marL="2286000" indent="-457200">
              <a:buFont typeface="+mj-lt"/>
              <a:buAutoNum type="alphaLcParenR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December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December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789677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 smtClean="0"/>
              <a:t>College Physics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 smtClean="0">
                <a:solidFill>
                  <a:srgbClr val="212F62"/>
                </a:solidFill>
                <a:latin typeface="+mn-lt"/>
              </a:rPr>
              <a:t>Chapter # Chapter Title</a:t>
            </a:r>
          </a:p>
          <a:p>
            <a:pPr algn="ctr"/>
            <a:r>
              <a:rPr lang="en-US" sz="1600" cap="none" dirty="0" smtClean="0">
                <a:solidFill>
                  <a:schemeClr val="tx1"/>
                </a:solidFill>
                <a:latin typeface="+mn-lt"/>
              </a:rPr>
              <a:t>PowerPoint Image Slideshow</a:t>
            </a:r>
            <a:endParaRPr lang="en-US" sz="1600" cap="none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Picture 8" descr="medium_covers_Page_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8" y="2517424"/>
            <a:ext cx="2010682" cy="260383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044814" y="6838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4" r:id="rId2"/>
    <p:sldLayoutId id="2147483920" r:id="rId3"/>
    <p:sldLayoutId id="2147483913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spc="-60" baseline="0">
          <a:solidFill>
            <a:srgbClr val="6CB25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6CB255"/>
        </a:buClr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789677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microbiology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 smtClean="0">
                <a:solidFill>
                  <a:srgbClr val="212F62"/>
                </a:solidFill>
                <a:latin typeface="+mn-lt"/>
              </a:rPr>
              <a:t>Chapter 14 </a:t>
            </a:r>
            <a:r>
              <a:rPr lang="en-US" sz="2000" b="1" dirty="0" smtClean="0">
                <a:solidFill>
                  <a:srgbClr val="212F62"/>
                </a:solidFill>
                <a:latin typeface="+mn-lt"/>
              </a:rPr>
              <a:t>ANTIMICROBIAL </a:t>
            </a:r>
            <a:r>
              <a:rPr lang="en-US" sz="2000" b="1" dirty="0" smtClean="0">
                <a:solidFill>
                  <a:srgbClr val="212F62"/>
                </a:solidFill>
                <a:latin typeface="+mn-lt"/>
              </a:rPr>
              <a:t>DRUGS</a:t>
            </a:r>
            <a:endParaRPr lang="en-US" sz="2000" b="1" dirty="0" smtClean="0">
              <a:solidFill>
                <a:srgbClr val="212F62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8" y="2517984"/>
            <a:ext cx="2010682" cy="260271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  <p:pic>
        <p:nvPicPr>
          <p:cNvPr id="1027" name="Picture 3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504688"/>
            <a:ext cx="1588122" cy="107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4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14.9</a:t>
            </a:r>
            <a:endParaRPr lang="en-US" dirty="0"/>
          </a:p>
        </p:txBody>
      </p:sp>
      <p:pic>
        <p:nvPicPr>
          <p:cNvPr id="2" name="Picture Placeholder 1" descr="OSC_Microbio_14_02_Modes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197" r="-24197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There are several classes of antibacterial compounds that are typically classified based on </a:t>
            </a:r>
            <a:r>
              <a:rPr lang="en-US" sz="1600" dirty="0" smtClean="0"/>
              <a:t>their bacterial </a:t>
            </a:r>
            <a:r>
              <a:rPr lang="en-US" sz="1600" dirty="0"/>
              <a:t>target.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8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14.10</a:t>
            </a:r>
            <a:endParaRPr lang="en-US" dirty="0"/>
          </a:p>
        </p:txBody>
      </p:sp>
      <p:pic>
        <p:nvPicPr>
          <p:cNvPr id="2" name="Picture Placeholder 1" descr="OSC_Microbio_14_02_BetaLactam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450" r="-30450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580" dirty="0" err="1"/>
              <a:t>Penicillins</a:t>
            </a:r>
            <a:r>
              <a:rPr lang="en-US" sz="1580" dirty="0"/>
              <a:t>, </a:t>
            </a:r>
            <a:r>
              <a:rPr lang="en-US" sz="1580" dirty="0" err="1"/>
              <a:t>cephalosporins</a:t>
            </a:r>
            <a:r>
              <a:rPr lang="en-US" sz="1580" dirty="0"/>
              <a:t>, </a:t>
            </a:r>
            <a:r>
              <a:rPr lang="en-US" sz="1580" dirty="0" err="1"/>
              <a:t>monobactams</a:t>
            </a:r>
            <a:r>
              <a:rPr lang="en-US" sz="1580" dirty="0"/>
              <a:t>, and </a:t>
            </a:r>
            <a:r>
              <a:rPr lang="en-US" sz="1580" dirty="0" err="1"/>
              <a:t>carbapenems</a:t>
            </a:r>
            <a:r>
              <a:rPr lang="en-US" sz="1580" dirty="0"/>
              <a:t> all contain a β-lactam ring, the site </a:t>
            </a:r>
            <a:r>
              <a:rPr lang="en-US" sz="1580" dirty="0" smtClean="0"/>
              <a:t>of attack </a:t>
            </a:r>
            <a:r>
              <a:rPr lang="en-US" sz="1580" dirty="0"/>
              <a:t>by inactivating β-lactamase enzymes. Although they all share the same nucleus, various </a:t>
            </a:r>
            <a:r>
              <a:rPr lang="en-US" sz="1580" dirty="0" err="1"/>
              <a:t>penicillins</a:t>
            </a:r>
            <a:r>
              <a:rPr lang="en-US" sz="1580" dirty="0"/>
              <a:t> differ </a:t>
            </a:r>
            <a:r>
              <a:rPr lang="en-US" sz="1580" dirty="0" smtClean="0"/>
              <a:t>from each </a:t>
            </a:r>
            <a:r>
              <a:rPr lang="en-US" sz="1580" dirty="0"/>
              <a:t>other in the structure of their R groups. Chemical changes to the R groups provided increased spectrum </a:t>
            </a:r>
            <a:r>
              <a:rPr lang="en-US" sz="1580" dirty="0" smtClean="0"/>
              <a:t>of activity</a:t>
            </a:r>
            <a:r>
              <a:rPr lang="en-US" sz="1580" dirty="0"/>
              <a:t>, acid stability, and resistance to β-lactamase degradation.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5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14.11</a:t>
            </a:r>
            <a:endParaRPr lang="en-US" dirty="0"/>
          </a:p>
        </p:txBody>
      </p:sp>
      <p:pic>
        <p:nvPicPr>
          <p:cNvPr id="2" name="Picture Placeholder 1" descr="OSC_Microbio_14_02_ProtSynInh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03" r="-7303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major classes of protein synthesis inhibitors target the 30S or 50S subunits of </a:t>
            </a:r>
            <a:r>
              <a:rPr lang="en-US" sz="1600" dirty="0" smtClean="0"/>
              <a:t>cytoplasmic ribosomes</a:t>
            </a:r>
            <a:r>
              <a:rPr lang="en-US" sz="1600" dirty="0"/>
              <a:t>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3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14.12</a:t>
            </a:r>
          </a:p>
        </p:txBody>
      </p:sp>
      <p:pic>
        <p:nvPicPr>
          <p:cNvPr id="2" name="Picture Placeholder 1" descr="OSC_Microbio_14_02_SulfT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289" r="-54289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Sulfonamides and trimethoprim are examples of antimetabolites that interfere in the bacterial synthesis of folic acid by blocking purine and pyrimidine biosynthesis, thus inhibiting bacterial growth.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3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14.13</a:t>
            </a:r>
            <a:endParaRPr lang="en-US" dirty="0"/>
          </a:p>
        </p:txBody>
      </p:sp>
      <p:pic>
        <p:nvPicPr>
          <p:cNvPr id="2" name="Picture Placeholder 1" descr="OSC_Microbio_14_03_sterols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671" b="-27671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predominant sterol found in human cells is cholesterol, whereas the predominant sterol found </a:t>
            </a:r>
            <a:r>
              <a:rPr lang="en-US" sz="1600" dirty="0" smtClean="0"/>
              <a:t>in fungi </a:t>
            </a:r>
            <a:r>
              <a:rPr lang="en-US" sz="1600" dirty="0"/>
              <a:t>is </a:t>
            </a:r>
            <a:r>
              <a:rPr lang="en-US" sz="1600" dirty="0" err="1"/>
              <a:t>ergosterol</a:t>
            </a:r>
            <a:r>
              <a:rPr lang="en-US" sz="1600" dirty="0"/>
              <a:t>, making </a:t>
            </a:r>
            <a:r>
              <a:rPr lang="en-US" sz="1600" dirty="0" err="1"/>
              <a:t>ergosterol</a:t>
            </a:r>
            <a:r>
              <a:rPr lang="en-US" sz="1600" dirty="0"/>
              <a:t> a good target for antifungal drug development.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3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14.14</a:t>
            </a:r>
            <a:endParaRPr lang="en-US" dirty="0"/>
          </a:p>
        </p:txBody>
      </p:sp>
      <p:pic>
        <p:nvPicPr>
          <p:cNvPr id="2" name="Picture Placeholder 1" descr="OSC_Microbio_14_03_antifungal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23" r="-13723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Antifungal drugs target several different cell structures. (credit right: modification of work by “Maya </a:t>
            </a:r>
            <a:r>
              <a:rPr lang="en-US" sz="1600" dirty="0" smtClean="0"/>
              <a:t>and </a:t>
            </a:r>
            <a:r>
              <a:rPr lang="en-US" sz="1600" dirty="0" err="1" smtClean="0"/>
              <a:t>Rike</a:t>
            </a:r>
            <a:r>
              <a:rPr lang="en-US" sz="1600" dirty="0"/>
              <a:t>”/Wikimedia Commons)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7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14.15</a:t>
            </a:r>
            <a:endParaRPr lang="en-US" dirty="0"/>
          </a:p>
        </p:txBody>
      </p:sp>
      <p:pic>
        <p:nvPicPr>
          <p:cNvPr id="2" name="Picture Placeholder 1" descr="OSC_Microbio_14_03_Pjirovec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95" r="-9895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Microscopic examination of an induced sputum sample or </a:t>
            </a:r>
            <a:r>
              <a:rPr lang="en-US" sz="1600" dirty="0" err="1"/>
              <a:t>bronchoaveolar</a:t>
            </a:r>
            <a:r>
              <a:rPr lang="en-US" sz="1600" dirty="0"/>
              <a:t> lavage </a:t>
            </a:r>
            <a:r>
              <a:rPr lang="en-US" sz="1600" dirty="0" smtClean="0"/>
              <a:t>sample typically </a:t>
            </a:r>
            <a:r>
              <a:rPr lang="en-US" sz="1600" dirty="0"/>
              <a:t>reveals the organism, as shown here. (credit: modification of work by the Centers for </a:t>
            </a:r>
            <a:r>
              <a:rPr lang="en-US" sz="1600" dirty="0" smtClean="0"/>
              <a:t>Disease Control </a:t>
            </a:r>
            <a:r>
              <a:rPr lang="en-US" sz="1600" dirty="0"/>
              <a:t>and Prevention)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6CB255"/>
                </a:solidFill>
              </a:rPr>
              <a:t>Figure </a:t>
            </a:r>
            <a:r>
              <a:rPr lang="en-US" dirty="0"/>
              <a:t>14.16</a:t>
            </a:r>
            <a:endParaRPr lang="en-US" sz="2400" dirty="0">
              <a:solidFill>
                <a:srgbClr val="6CB255"/>
              </a:solidFill>
            </a:endParaRPr>
          </a:p>
        </p:txBody>
      </p:sp>
      <p:pic>
        <p:nvPicPr>
          <p:cNvPr id="2" name="Picture Placeholder 1" descr="OSC_Microbio_14_03_Acyclovir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93" b="-8593"/>
          <a:stretch>
            <a:fillRect/>
          </a:stretch>
        </p:blipFill>
        <p:spPr>
          <a:xfrm>
            <a:off x="457200" y="1108075"/>
            <a:ext cx="4032250" cy="5256213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06925" y="1107617"/>
            <a:ext cx="3913188" cy="5256973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Acyclovir is a structural analog of </a:t>
            </a:r>
            <a:r>
              <a:rPr lang="en-US" sz="1600" dirty="0" err="1">
                <a:solidFill>
                  <a:srgbClr val="000000"/>
                </a:solidFill>
              </a:rPr>
              <a:t>guanosine</a:t>
            </a:r>
            <a:r>
              <a:rPr lang="en-US" sz="1600" dirty="0">
                <a:solidFill>
                  <a:srgbClr val="000000"/>
                </a:solidFill>
              </a:rPr>
              <a:t>. It is specifically activated by the viral enzyme thymidine kinase and then preferentially binds to viral DNA polymerase, leading to chain termination during DNA replication.</a:t>
            </a:r>
          </a:p>
        </p:txBody>
      </p:sp>
      <p:pic>
        <p:nvPicPr>
          <p:cNvPr id="2050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2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14.17</a:t>
            </a:r>
            <a:endParaRPr lang="en-US" dirty="0"/>
          </a:p>
        </p:txBody>
      </p:sp>
      <p:pic>
        <p:nvPicPr>
          <p:cNvPr id="2" name="Picture Placeholder 1" descr="OSC_Microbio_14_03_ART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222" r="-32222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Antiretroviral therapy (ART) is typically used for the treatment of HIV. The targets of drug </a:t>
            </a:r>
            <a:r>
              <a:rPr lang="en-US" sz="1600" dirty="0" smtClean="0"/>
              <a:t>classes currently </a:t>
            </a:r>
            <a:r>
              <a:rPr lang="en-US" sz="1600" dirty="0"/>
              <a:t>in use are shown here. (credit: modification of work by Thomas </a:t>
            </a:r>
            <a:r>
              <a:rPr lang="en-US" sz="1600" dirty="0" err="1"/>
              <a:t>Splettstoesser</a:t>
            </a:r>
            <a:r>
              <a:rPr lang="en-US" sz="1600" dirty="0"/>
              <a:t>)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6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14.18</a:t>
            </a:r>
            <a:endParaRPr lang="en-US" dirty="0"/>
          </a:p>
        </p:txBody>
      </p:sp>
      <p:pic>
        <p:nvPicPr>
          <p:cNvPr id="2" name="Picture Placeholder 1" descr="OSC_Microbio_14_06_Resistance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71" r="-36871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There are multiple strategies that microbes use to develop resistance to antimicrobial drugs. (</a:t>
            </a:r>
            <a:r>
              <a:rPr lang="en-US" sz="1600" dirty="0" smtClean="0"/>
              <a:t>Not shown</a:t>
            </a:r>
            <a:r>
              <a:rPr lang="en-US" sz="1600" dirty="0"/>
              <a:t>: target overproduction, target mimicry, and enzymatic bypass). (credit: modification of work by Gerard </a:t>
            </a:r>
            <a:r>
              <a:rPr lang="en-US" sz="1600" dirty="0" smtClean="0"/>
              <a:t>D Wright</a:t>
            </a:r>
            <a:r>
              <a:rPr lang="en-US" sz="1600" dirty="0"/>
              <a:t>)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5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14.1</a:t>
            </a:r>
            <a:endParaRPr lang="en-US" dirty="0"/>
          </a:p>
        </p:txBody>
      </p:sp>
      <p:pic>
        <p:nvPicPr>
          <p:cNvPr id="2" name="Picture Placeholder 1" descr="OSC_Microbio_14_00_Antimicro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1" r="-3161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500" dirty="0"/>
              <a:t>First mass produced in the 1940s, penicillin was instrumental in saving millions of lives during </a:t>
            </a:r>
            <a:r>
              <a:rPr lang="en-US" sz="1500" dirty="0" smtClean="0"/>
              <a:t>World War </a:t>
            </a:r>
            <a:r>
              <a:rPr lang="en-US" sz="1500" dirty="0"/>
              <a:t>II and was considered a wonder drug.</a:t>
            </a:r>
            <a:r>
              <a:rPr lang="en-US" sz="1500" baseline="30000" dirty="0"/>
              <a:t>[1]</a:t>
            </a:r>
            <a:r>
              <a:rPr lang="en-US" sz="1500" b="1" dirty="0"/>
              <a:t> </a:t>
            </a:r>
            <a:r>
              <a:rPr lang="en-US" sz="1500" dirty="0"/>
              <a:t>Today, </a:t>
            </a:r>
            <a:r>
              <a:rPr lang="en-US" sz="1500" dirty="0" err="1"/>
              <a:t>overprescription</a:t>
            </a:r>
            <a:r>
              <a:rPr lang="en-US" sz="1500" dirty="0"/>
              <a:t> of antibiotics (especially for childhood illnesses</a:t>
            </a:r>
            <a:r>
              <a:rPr lang="en-US" sz="1500" dirty="0" smtClean="0"/>
              <a:t>) has </a:t>
            </a:r>
            <a:r>
              <a:rPr lang="en-US" sz="1500" dirty="0"/>
              <a:t>contributed to the evolution of drug-resistant pathogens. (credit left: modification of work by Chemical </a:t>
            </a:r>
            <a:r>
              <a:rPr lang="en-US" sz="1500" dirty="0" smtClean="0"/>
              <a:t>Heritage Foundation</a:t>
            </a:r>
            <a:r>
              <a:rPr lang="en-US" sz="1500" dirty="0"/>
              <a:t>; credit right: modification of work by U.S. Department of Defense)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9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14.19</a:t>
            </a:r>
            <a:endParaRPr lang="en-US" dirty="0"/>
          </a:p>
        </p:txBody>
      </p:sp>
      <p:pic>
        <p:nvPicPr>
          <p:cNvPr id="2" name="Picture Placeholder 1" descr="OSC_Microbio_14_05_MIC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058" r="-36058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In a dilution test, the lowest dilution that inhibits turbidity (cloudiness) is the MIC. In this example, </a:t>
            </a:r>
            <a:r>
              <a:rPr lang="en-US" sz="1600" dirty="0" smtClean="0"/>
              <a:t>the MIC </a:t>
            </a:r>
            <a:r>
              <a:rPr lang="en-US" sz="1600" dirty="0"/>
              <a:t>is 8 μg/</a:t>
            </a:r>
            <a:r>
              <a:rPr lang="en-US" sz="1600" dirty="0" err="1"/>
              <a:t>mL.</a:t>
            </a:r>
            <a:r>
              <a:rPr lang="en-US" sz="1600" dirty="0"/>
              <a:t> Broth from samples without turbidity can be inoculated onto plates lacking the antimicrobial drug. </a:t>
            </a:r>
            <a:r>
              <a:rPr lang="en-US" sz="1600" dirty="0" smtClean="0"/>
              <a:t>The lowest </a:t>
            </a:r>
            <a:r>
              <a:rPr lang="en-US" sz="1600" dirty="0"/>
              <a:t>dilution that kills ≥99.9% of the starting inoculum is observed on the plates is the MBC. (credit: modification </a:t>
            </a:r>
            <a:r>
              <a:rPr lang="en-US" sz="1600" dirty="0" smtClean="0"/>
              <a:t>of work </a:t>
            </a:r>
            <a:r>
              <a:rPr lang="en-US" sz="1600" dirty="0"/>
              <a:t>by Suzanne </a:t>
            </a:r>
            <a:r>
              <a:rPr lang="en-US" sz="1600" dirty="0" err="1"/>
              <a:t>Wakim</a:t>
            </a:r>
            <a:r>
              <a:rPr lang="en-US" sz="1600" dirty="0"/>
              <a:t>)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6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14.20</a:t>
            </a:r>
            <a:endParaRPr lang="en-US" dirty="0"/>
          </a:p>
        </p:txBody>
      </p:sp>
      <p:pic>
        <p:nvPicPr>
          <p:cNvPr id="2" name="Picture Placeholder 1" descr="OSC_Microbio_14_05_microdilut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24" r="-21324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220" dirty="0"/>
              <a:t>A </a:t>
            </a:r>
            <a:r>
              <a:rPr lang="en-US" sz="1220" dirty="0" err="1"/>
              <a:t>microdilution</a:t>
            </a:r>
            <a:r>
              <a:rPr lang="en-US" sz="1220" dirty="0"/>
              <a:t> tray can also be used to determine MICs of multiple antimicrobial drugs in a </a:t>
            </a:r>
            <a:r>
              <a:rPr lang="en-US" sz="1220" dirty="0" smtClean="0"/>
              <a:t>single assay</a:t>
            </a:r>
            <a:r>
              <a:rPr lang="en-US" sz="1220" dirty="0"/>
              <a:t>. In this example, the drug concentrations increase from left to right and the rows with clindamycin, penicillin</a:t>
            </a:r>
            <a:r>
              <a:rPr lang="en-US" sz="1220" dirty="0" smtClean="0"/>
              <a:t>, and </a:t>
            </a:r>
            <a:r>
              <a:rPr lang="en-US" sz="1220" dirty="0"/>
              <a:t>erythromycin have been indicated to the left of the plate. For penicillin and erythromycin, the </a:t>
            </a:r>
            <a:r>
              <a:rPr lang="en-US" sz="1220" dirty="0" smtClean="0"/>
              <a:t>lowest concentrations </a:t>
            </a:r>
            <a:r>
              <a:rPr lang="en-US" sz="1220" dirty="0"/>
              <a:t>that inhibited visible growth are indicated by red circles and were 0.06 μg/mL for penicillin and 8 μg</a:t>
            </a:r>
            <a:r>
              <a:rPr lang="en-US" sz="1220" dirty="0" smtClean="0"/>
              <a:t>/mL </a:t>
            </a:r>
            <a:r>
              <a:rPr lang="en-US" sz="1220" dirty="0"/>
              <a:t>for erythromycin. For clindamycin, visible bacterial growth was observed at every concentration up to 32 μg/</a:t>
            </a:r>
            <a:r>
              <a:rPr lang="en-US" sz="1220" dirty="0" smtClean="0"/>
              <a:t>mL and </a:t>
            </a:r>
            <a:r>
              <a:rPr lang="en-US" sz="1220" dirty="0"/>
              <a:t>the MIC is interpreted as &gt;32 μg/</a:t>
            </a:r>
            <a:r>
              <a:rPr lang="en-US" sz="1220" dirty="0" err="1"/>
              <a:t>mL.</a:t>
            </a:r>
            <a:r>
              <a:rPr lang="en-US" sz="1220" dirty="0"/>
              <a:t> (credit: modification of work by Centers for Disease Control and Prevention)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4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14.21</a:t>
            </a:r>
            <a:endParaRPr lang="en-US" dirty="0"/>
          </a:p>
        </p:txBody>
      </p:sp>
      <p:pic>
        <p:nvPicPr>
          <p:cNvPr id="2" name="Picture Placeholder 1" descr="OSC_Microbio_14_05_Etest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045" b="-11045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</a:t>
            </a:r>
            <a:r>
              <a:rPr lang="en-US" sz="1600" dirty="0" err="1"/>
              <a:t>Etest</a:t>
            </a:r>
            <a:r>
              <a:rPr lang="en-US" sz="1600" dirty="0"/>
              <a:t> can be used to determine the MIC of an antibiotic. In this </a:t>
            </a:r>
            <a:r>
              <a:rPr lang="en-US" sz="1600" dirty="0" err="1"/>
              <a:t>Etest</a:t>
            </a:r>
            <a:r>
              <a:rPr lang="en-US" sz="1600" dirty="0"/>
              <a:t>, </a:t>
            </a:r>
            <a:r>
              <a:rPr lang="en-US" sz="1600" dirty="0" err="1"/>
              <a:t>vancomycin</a:t>
            </a:r>
            <a:r>
              <a:rPr lang="en-US" sz="1600" dirty="0"/>
              <a:t> is shown </a:t>
            </a:r>
            <a:r>
              <a:rPr lang="en-US" sz="1600" dirty="0" smtClean="0"/>
              <a:t>to have </a:t>
            </a:r>
            <a:r>
              <a:rPr lang="en-US" sz="1600" dirty="0"/>
              <a:t>a MIC of 1.5 μg/mL against </a:t>
            </a:r>
            <a:r>
              <a:rPr lang="en-US" sz="1600" i="1" dirty="0"/>
              <a:t>Staphylococcus </a:t>
            </a:r>
            <a:r>
              <a:rPr lang="en-US" sz="1600" i="1" dirty="0" err="1"/>
              <a:t>aureus</a:t>
            </a:r>
            <a:r>
              <a:rPr lang="en-US" sz="1600" dirty="0"/>
              <a:t>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14.22</a:t>
            </a:r>
            <a:endParaRPr lang="en-US" dirty="0"/>
          </a:p>
        </p:txBody>
      </p:sp>
      <p:pic>
        <p:nvPicPr>
          <p:cNvPr id="2" name="Picture Placeholder 1" descr="OSC_Microbio_14_01_FDAAntibio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712" r="-44712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In recent decades, approvals of new antimicrobials by the FDA have steadily fallen. In the </a:t>
            </a:r>
            <a:r>
              <a:rPr lang="en-US" sz="1600" dirty="0" smtClean="0"/>
              <a:t>five-year period </a:t>
            </a:r>
            <a:r>
              <a:rPr lang="en-US" sz="1600" dirty="0"/>
              <a:t>from 1983–1987, 16 new antimicrobial drugs were approved, compared to just two </a:t>
            </a:r>
            <a:r>
              <a:rPr lang="en-US" sz="1600" dirty="0" smtClean="0"/>
              <a:t>from 2008</a:t>
            </a:r>
            <a:r>
              <a:rPr lang="en-US" sz="1600" dirty="0"/>
              <a:t>–2012.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6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49</a:t>
            </a:r>
          </a:p>
        </p:txBody>
      </p:sp>
      <p:pic>
        <p:nvPicPr>
          <p:cNvPr id="2" name="Picture Placeholder 1" descr="OSC_Microbio_14_03_nucleoside_img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995" r="-56995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AutoNum type="alphaLcParenBoth"/>
            </a:pPr>
            <a:endParaRPr lang="en-US" sz="1600" dirty="0"/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8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9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endParaRPr lang="en-US" sz="2400" dirty="0">
              <a:solidFill>
                <a:srgbClr val="6CB255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57200" y="1107617"/>
            <a:ext cx="8062912" cy="5256973"/>
          </a:xfrm>
        </p:spPr>
        <p:txBody>
          <a:bodyPr anchor="ctr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This file is </a:t>
            </a:r>
            <a:r>
              <a:rPr lang="en-US" sz="1600">
                <a:solidFill>
                  <a:schemeClr val="tx1"/>
                </a:solidFill>
              </a:rPr>
              <a:t>copyright </a:t>
            </a:r>
            <a:r>
              <a:rPr lang="en-US" sz="1600" smtClean="0">
                <a:solidFill>
                  <a:schemeClr val="tx1"/>
                </a:solidFill>
              </a:rPr>
              <a:t>2016, </a:t>
            </a:r>
            <a:r>
              <a:rPr lang="en-US" sz="1600" dirty="0">
                <a:solidFill>
                  <a:schemeClr val="tx1"/>
                </a:solidFill>
              </a:rPr>
              <a:t>Rice University. All Rights Reserved.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4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14.2</a:t>
            </a:r>
            <a:endParaRPr lang="en-US" dirty="0"/>
          </a:p>
        </p:txBody>
      </p:sp>
      <p:pic>
        <p:nvPicPr>
          <p:cNvPr id="2" name="Picture Placeholder 1" descr="OSC_Microbio_14_01_Woodcut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101" r="-24101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For millennia, Chinese herbalists have used many different species of plants for the treatment of a </a:t>
            </a:r>
            <a:r>
              <a:rPr lang="en-US" sz="1600" dirty="0" smtClean="0"/>
              <a:t>wide variety </a:t>
            </a:r>
            <a:r>
              <a:rPr lang="en-US" sz="1600" dirty="0"/>
              <a:t>of human ailments.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3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6CB255"/>
                </a:solidFill>
              </a:rPr>
              <a:t>Figure 14.3</a:t>
            </a:r>
            <a:endParaRPr lang="en-US" sz="2400" dirty="0">
              <a:solidFill>
                <a:srgbClr val="6CB255"/>
              </a:solidFill>
            </a:endParaRPr>
          </a:p>
        </p:txBody>
      </p:sp>
      <p:pic>
        <p:nvPicPr>
          <p:cNvPr id="2" name="Picture Placeholder 1" descr="OSC_Microbio_14_01_Ehrlich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6" r="-2856"/>
          <a:stretch>
            <a:fillRect/>
          </a:stretch>
        </p:blipFill>
        <p:spPr>
          <a:xfrm>
            <a:off x="457200" y="1108075"/>
            <a:ext cx="4032250" cy="5256213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06925" y="1107617"/>
            <a:ext cx="3913188" cy="5256973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Paul Ehrlich was influential in the discovery of Compound 606, an antimicrobial agent that proved to </a:t>
            </a:r>
            <a:r>
              <a:rPr lang="en-US" sz="1600" dirty="0" smtClean="0">
                <a:solidFill>
                  <a:srgbClr val="000000"/>
                </a:solidFill>
              </a:rPr>
              <a:t>be an </a:t>
            </a:r>
            <a:r>
              <a:rPr lang="en-US" sz="1600" dirty="0">
                <a:solidFill>
                  <a:srgbClr val="000000"/>
                </a:solidFill>
              </a:rPr>
              <a:t>effective treatment for syphilis.</a:t>
            </a:r>
          </a:p>
        </p:txBody>
      </p:sp>
      <p:pic>
        <p:nvPicPr>
          <p:cNvPr id="2050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0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14.4</a:t>
            </a:r>
            <a:endParaRPr lang="en-US" dirty="0"/>
          </a:p>
        </p:txBody>
      </p:sp>
      <p:pic>
        <p:nvPicPr>
          <p:cNvPr id="2" name="Picture Placeholder 1" descr="OSC_Microbio_14_01_Oxford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51" b="-3951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marL="342900" indent="-342900">
              <a:buFontTx/>
              <a:buAutoNum type="alphaLcParenBoth"/>
            </a:pPr>
            <a:r>
              <a:rPr lang="en-US" sz="1500" dirty="0" smtClean="0"/>
              <a:t>Alexander </a:t>
            </a:r>
            <a:r>
              <a:rPr lang="en-US" sz="1500" dirty="0"/>
              <a:t>Fleming was the first to discover a naturally produced antimicrobial, penicillin, in 1928.</a:t>
            </a:r>
            <a:r>
              <a:rPr lang="en-US" sz="1500" dirty="0" smtClean="0"/>
              <a:t> </a:t>
            </a:r>
            <a:endParaRPr lang="en-US" sz="1500" dirty="0"/>
          </a:p>
          <a:p>
            <a:pPr marL="342900" indent="-342900">
              <a:buFontTx/>
              <a:buAutoNum type="alphaLcParenBoth"/>
            </a:pPr>
            <a:r>
              <a:rPr lang="en-US" sz="1500" dirty="0" smtClean="0"/>
              <a:t>Howard </a:t>
            </a:r>
            <a:r>
              <a:rPr lang="en-US" sz="1500" dirty="0"/>
              <a:t>Florey and Ernst Chain discovered how to scale up penicillin production. Then they figured out how to </a:t>
            </a:r>
            <a:r>
              <a:rPr lang="en-US" sz="1500" dirty="0" smtClean="0"/>
              <a:t>purify it </a:t>
            </a:r>
            <a:r>
              <a:rPr lang="en-US" sz="1500" dirty="0"/>
              <a:t>and showed its efficacy as an antimicrobial in animal and human trials in the early 1940s.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29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rgbClr val="6CB255"/>
                </a:solidFill>
              </a:rPr>
              <a:t>Figure 14.5</a:t>
            </a:r>
            <a:endParaRPr lang="en-US" sz="2400" dirty="0">
              <a:solidFill>
                <a:srgbClr val="6CB255"/>
              </a:solidFill>
            </a:endParaRPr>
          </a:p>
        </p:txBody>
      </p:sp>
      <p:pic>
        <p:nvPicPr>
          <p:cNvPr id="2" name="Picture Placeholder 1" descr="OSC_Microbio_14_01_Waksman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83" b="-3183"/>
          <a:stretch>
            <a:fillRect/>
          </a:stretch>
        </p:blipFill>
        <p:spPr>
          <a:xfrm>
            <a:off x="4489450" y="1108075"/>
            <a:ext cx="4030663" cy="5256213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57200" y="1107617"/>
            <a:ext cx="3913188" cy="5256973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Selman Waksman was the first to show the vast antimicrobial production capabilities of a group of </a:t>
            </a:r>
            <a:r>
              <a:rPr lang="en-US" sz="1600" dirty="0" smtClean="0">
                <a:solidFill>
                  <a:srgbClr val="000000"/>
                </a:solidFill>
              </a:rPr>
              <a:t>soil bacteria</a:t>
            </a:r>
            <a:r>
              <a:rPr lang="en-US" sz="1600" dirty="0">
                <a:solidFill>
                  <a:srgbClr val="000000"/>
                </a:solidFill>
              </a:rPr>
              <a:t>, the </a:t>
            </a:r>
            <a:r>
              <a:rPr lang="en-US" sz="1600" dirty="0" err="1">
                <a:solidFill>
                  <a:srgbClr val="000000"/>
                </a:solidFill>
              </a:rPr>
              <a:t>actinomycetes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7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9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68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14.6</a:t>
            </a:r>
            <a:endParaRPr lang="en-US" dirty="0"/>
          </a:p>
        </p:txBody>
      </p:sp>
      <p:pic>
        <p:nvPicPr>
          <p:cNvPr id="2" name="Picture Placeholder 1" descr="OSC_Microbio_14_04_Supinfect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414" b="-19414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Broad-spectrum antimicrobial use may lead to the development of a </a:t>
            </a:r>
            <a:r>
              <a:rPr lang="en-US" sz="1600" dirty="0" err="1"/>
              <a:t>superinfection</a:t>
            </a:r>
            <a:r>
              <a:rPr lang="en-US" sz="1600" dirty="0"/>
              <a:t>. (credit: </a:t>
            </a:r>
            <a:r>
              <a:rPr lang="en-US" sz="1600" dirty="0" smtClean="0"/>
              <a:t>modification of </a:t>
            </a:r>
            <a:r>
              <a:rPr lang="en-US" sz="1600" dirty="0"/>
              <a:t>work by Centers for Disease Control and Prevention)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7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14.7</a:t>
            </a:r>
            <a:endParaRPr lang="en-US" dirty="0"/>
          </a:p>
        </p:txBody>
      </p:sp>
      <p:pic>
        <p:nvPicPr>
          <p:cNvPr id="2" name="Picture Placeholder 1" descr="OSC_Microbio_14_04_PlasConcen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891" r="-46891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470" dirty="0"/>
              <a:t>On this graph, t</a:t>
            </a:r>
            <a:r>
              <a:rPr lang="en-US" sz="1470" baseline="-25000" dirty="0"/>
              <a:t>0</a:t>
            </a:r>
            <a:r>
              <a:rPr lang="en-US" sz="1470" dirty="0"/>
              <a:t> represents the time at which a drug dose is administered. The curves illustrate </a:t>
            </a:r>
            <a:r>
              <a:rPr lang="en-US" sz="1470" dirty="0" smtClean="0"/>
              <a:t>how plasma </a:t>
            </a:r>
            <a:r>
              <a:rPr lang="en-US" sz="1470" dirty="0"/>
              <a:t>concentration of the drug changes over specific intervals of time </a:t>
            </a:r>
            <a:r>
              <a:rPr lang="en-US" sz="1470" dirty="0" smtClean="0"/>
              <a:t>(</a:t>
            </a:r>
            <a:r>
              <a:rPr lang="en-US" sz="1470" dirty="0"/>
              <a:t>t</a:t>
            </a:r>
            <a:r>
              <a:rPr lang="en-US" sz="1470" baseline="-25000" dirty="0"/>
              <a:t>1</a:t>
            </a:r>
            <a:r>
              <a:rPr lang="en-US" sz="1470" dirty="0"/>
              <a:t> through t</a:t>
            </a:r>
            <a:r>
              <a:rPr lang="en-US" sz="1470" baseline="-25000" dirty="0"/>
              <a:t>4</a:t>
            </a:r>
            <a:r>
              <a:rPr lang="en-US" sz="1470" dirty="0"/>
              <a:t>). As the graph shows, when </a:t>
            </a:r>
            <a:r>
              <a:rPr lang="en-US" sz="1470" dirty="0" smtClean="0"/>
              <a:t>a drug </a:t>
            </a:r>
            <a:r>
              <a:rPr lang="en-US" sz="1470" dirty="0"/>
              <a:t>is administered intravenously, the concentration peaks very quickly and then gradually decreases. When </a:t>
            </a:r>
            <a:r>
              <a:rPr lang="en-US" sz="1470" dirty="0" smtClean="0"/>
              <a:t>drugs are </a:t>
            </a:r>
            <a:r>
              <a:rPr lang="en-US" sz="1470" dirty="0"/>
              <a:t>administered orally or intramuscularly, it takes longer for the concentration to reach its peak.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6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14.8</a:t>
            </a:r>
            <a:endParaRPr lang="en-US" dirty="0"/>
          </a:p>
        </p:txBody>
      </p:sp>
      <p:pic>
        <p:nvPicPr>
          <p:cNvPr id="2" name="Picture Placeholder 1" descr="OSC_Microbio_14_04_Pressure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290" r="-28290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500" dirty="0"/>
              <a:t>This graph indicates trends in parental expectations related to prescription of antibiotics </a:t>
            </a:r>
            <a:r>
              <a:rPr lang="en-US" sz="1500" dirty="0" smtClean="0"/>
              <a:t>based on </a:t>
            </a:r>
            <a:r>
              <a:rPr lang="en-US" sz="1500" dirty="0"/>
              <a:t>a recent study.</a:t>
            </a:r>
            <a:r>
              <a:rPr lang="en-US" sz="1500" baseline="30000" dirty="0"/>
              <a:t>[11]</a:t>
            </a:r>
            <a:r>
              <a:rPr lang="en-US" sz="1500" b="1" dirty="0"/>
              <a:t> </a:t>
            </a:r>
            <a:r>
              <a:rPr lang="en-US" sz="1500" dirty="0"/>
              <a:t>Among parents of Medicaid-insured children, there was a clear upward trend in </a:t>
            </a:r>
            <a:r>
              <a:rPr lang="en-US" sz="1500" dirty="0" smtClean="0"/>
              <a:t>parental expectations </a:t>
            </a:r>
            <a:r>
              <a:rPr lang="en-US" sz="1500" dirty="0"/>
              <a:t>for prescription antibiotics. Expectations were relatively stable (and lesser) among </a:t>
            </a:r>
            <a:r>
              <a:rPr lang="en-US" sz="1500" dirty="0" smtClean="0"/>
              <a:t>parents whose </a:t>
            </a:r>
            <a:r>
              <a:rPr lang="en-US" sz="1500" dirty="0"/>
              <a:t>children were commercially insured, suggesting that these parents were somewhat better </a:t>
            </a:r>
            <a:r>
              <a:rPr lang="en-US" sz="1500" dirty="0" smtClean="0"/>
              <a:t>informed than </a:t>
            </a:r>
            <a:r>
              <a:rPr lang="en-US" sz="1500" dirty="0"/>
              <a:t>those with Medicaid-insured children.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0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1020</Words>
  <Application>Microsoft Office PowerPoint</Application>
  <PresentationFormat>On-screen Show (4:3)</PresentationFormat>
  <Paragraphs>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Essential</vt:lpstr>
      <vt:lpstr>PowerPoint Presentation</vt:lpstr>
      <vt:lpstr>Figure 14.1</vt:lpstr>
      <vt:lpstr>Figure 14.2</vt:lpstr>
      <vt:lpstr>Figure 14.3</vt:lpstr>
      <vt:lpstr>Figure 14.4</vt:lpstr>
      <vt:lpstr>Figure 14.5</vt:lpstr>
      <vt:lpstr>Figure 14.6</vt:lpstr>
      <vt:lpstr>Figure 14.7</vt:lpstr>
      <vt:lpstr>Figure 14.8</vt:lpstr>
      <vt:lpstr>Figure 14.9</vt:lpstr>
      <vt:lpstr>Figure 14.10</vt:lpstr>
      <vt:lpstr>Figure 14.11</vt:lpstr>
      <vt:lpstr>Figure 14.12</vt:lpstr>
      <vt:lpstr>Figure 14.13</vt:lpstr>
      <vt:lpstr>Figure 14.14</vt:lpstr>
      <vt:lpstr>Figure 14.15</vt:lpstr>
      <vt:lpstr>Figure 14.16</vt:lpstr>
      <vt:lpstr>Figure 14.17</vt:lpstr>
      <vt:lpstr>Figure 14.18</vt:lpstr>
      <vt:lpstr>Figure 14.19</vt:lpstr>
      <vt:lpstr>Figure 14.20</vt:lpstr>
      <vt:lpstr>Figure 14.21</vt:lpstr>
      <vt:lpstr>Figure 14.22</vt:lpstr>
      <vt:lpstr>EXERCISE 49</vt:lpstr>
      <vt:lpstr>PowerPoint Presentation</vt:lpstr>
    </vt:vector>
  </TitlesOfParts>
  <Company>WNI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Spuddy McSpare</dc:creator>
  <cp:lastModifiedBy>Lena Green</cp:lastModifiedBy>
  <cp:revision>47</cp:revision>
  <dcterms:created xsi:type="dcterms:W3CDTF">2012-06-04T02:13:36Z</dcterms:created>
  <dcterms:modified xsi:type="dcterms:W3CDTF">2017-12-28T08:29:58Z</dcterms:modified>
</cp:coreProperties>
</file>