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handoutMasterIdLst>
    <p:handoutMasterId r:id="rId38"/>
  </p:handoutMasterIdLst>
  <p:sldIdLst>
    <p:sldId id="256" r:id="rId2"/>
    <p:sldId id="277" r:id="rId3"/>
    <p:sldId id="273" r:id="rId4"/>
    <p:sldId id="280" r:id="rId5"/>
    <p:sldId id="282" r:id="rId6"/>
    <p:sldId id="283" r:id="rId7"/>
    <p:sldId id="285" r:id="rId8"/>
    <p:sldId id="284" r:id="rId9"/>
    <p:sldId id="278" r:id="rId10"/>
    <p:sldId id="286" r:id="rId11"/>
    <p:sldId id="288" r:id="rId12"/>
    <p:sldId id="290" r:id="rId13"/>
    <p:sldId id="291" r:id="rId14"/>
    <p:sldId id="292" r:id="rId15"/>
    <p:sldId id="293" r:id="rId16"/>
    <p:sldId id="294" r:id="rId17"/>
    <p:sldId id="295" r:id="rId18"/>
    <p:sldId id="281" r:id="rId19"/>
    <p:sldId id="289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13" r:id="rId29"/>
    <p:sldId id="307" r:id="rId30"/>
    <p:sldId id="308" r:id="rId31"/>
    <p:sldId id="314" r:id="rId32"/>
    <p:sldId id="309" r:id="rId33"/>
    <p:sldId id="311" r:id="rId34"/>
    <p:sldId id="306" r:id="rId35"/>
    <p:sldId id="312" r:id="rId36"/>
    <p:sldId id="27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 autoAdjust="0"/>
    <p:restoredTop sz="96512" autoAdjust="0"/>
  </p:normalViewPr>
  <p:slideViewPr>
    <p:cSldViewPr snapToGrid="0" snapToObjects="1">
      <p:cViewPr varScale="1">
        <p:scale>
          <a:sx n="222" d="100"/>
          <a:sy n="222" d="100"/>
        </p:scale>
        <p:origin x="-21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November 16,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November 16,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November 16,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November 16,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/>
              <a:t>College Physics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PowerPoint Image Slideshow</a:t>
            </a:r>
            <a:endParaRPr lang="en-US" sz="160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November 16,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Relationship Id="rId3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microbiology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13 </a:t>
            </a:r>
            <a:r>
              <a:rPr lang="en-US" sz="2000" b="1" dirty="0" smtClean="0">
                <a:solidFill>
                  <a:srgbClr val="212F62"/>
                </a:solidFill>
                <a:latin typeface="+mn-lt"/>
              </a:rPr>
              <a:t>CONTROL OF MICROBIAL GROWTH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PowerPoint Image Slideshow</a:t>
            </a:r>
            <a:endParaRPr lang="en-US" sz="160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984"/>
            <a:ext cx="2010682" cy="260271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1027" name="Picture 3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04688"/>
            <a:ext cx="158812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13.9</a:t>
            </a:r>
            <a:endParaRPr lang="en-US" dirty="0"/>
          </a:p>
        </p:txBody>
      </p:sp>
      <p:pic>
        <p:nvPicPr>
          <p:cNvPr id="2" name="Picture Placeholder 1" descr="OSC_Microbio_13_02_Pasteuriz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61" r="-1636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Two different methods of pasteurization, HTST and UHT, are commonly used to kill </a:t>
            </a:r>
            <a:r>
              <a:rPr lang="en-US" sz="1600" dirty="0" smtClean="0"/>
              <a:t>pathogens associated </a:t>
            </a:r>
            <a:r>
              <a:rPr lang="en-US" sz="1600" dirty="0"/>
              <a:t>with milk spoilage. (credit left: modification of work by Mark Hillary; credit right: modification of work </a:t>
            </a:r>
            <a:r>
              <a:rPr lang="en-US" sz="1600" dirty="0" smtClean="0"/>
              <a:t>by Kerry </a:t>
            </a:r>
            <a:r>
              <a:rPr lang="en-US" sz="1600" dirty="0" err="1"/>
              <a:t>Ceszyk</a:t>
            </a:r>
            <a:r>
              <a:rPr lang="en-US" sz="1600" dirty="0"/>
              <a:t>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7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13.10</a:t>
            </a:r>
            <a:endParaRPr lang="en-US" dirty="0"/>
          </a:p>
        </p:txBody>
      </p:sp>
      <p:pic>
        <p:nvPicPr>
          <p:cNvPr id="2" name="Picture Placeholder 1" descr="OSC_Microbio_13_02_Ultralow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4" r="-1366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Cultures and other medical specimens can be stored for long periods at ultra-low temperatures</a:t>
            </a:r>
            <a:r>
              <a:rPr lang="en-US" sz="140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400" dirty="0" smtClean="0"/>
              <a:t>An </a:t>
            </a:r>
            <a:r>
              <a:rPr lang="en-US" sz="1400" dirty="0" smtClean="0"/>
              <a:t>ultra</a:t>
            </a:r>
            <a:r>
              <a:rPr lang="en-US" sz="1400" dirty="0"/>
              <a:t>-low freezer maintains temperatures at or below −70 °C</a:t>
            </a:r>
            <a:r>
              <a:rPr lang="en-US" sz="140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400" dirty="0" smtClean="0"/>
              <a:t>Even </a:t>
            </a:r>
            <a:r>
              <a:rPr lang="en-US" sz="1400" dirty="0"/>
              <a:t>lower temperatures can be achieved </a:t>
            </a:r>
            <a:r>
              <a:rPr lang="en-US" sz="1400" dirty="0" smtClean="0"/>
              <a:t>through freezing </a:t>
            </a:r>
            <a:r>
              <a:rPr lang="en-US" sz="1400" dirty="0"/>
              <a:t>and storage in liquid nitrogen. (credit a: modification of work by “Expert Infantry”/Flickr; credit b: </a:t>
            </a:r>
            <a:r>
              <a:rPr lang="en-US" sz="1400" dirty="0" smtClean="0"/>
              <a:t>modification of </a:t>
            </a:r>
            <a:r>
              <a:rPr lang="en-US" sz="1400" dirty="0"/>
              <a:t>work by USDA)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9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13.11</a:t>
            </a:r>
            <a:endParaRPr lang="en-US" dirty="0"/>
          </a:p>
        </p:txBody>
      </p:sp>
      <p:pic>
        <p:nvPicPr>
          <p:cNvPr id="2" name="Picture Placeholder 1" descr="OSC_Microbio_13_02_HomeCa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1" r="-903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400" dirty="0" smtClean="0"/>
              <a:t> </a:t>
            </a:r>
            <a:r>
              <a:rPr lang="en-US" sz="1400" i="1" dirty="0" smtClean="0"/>
              <a:t>Clostridium </a:t>
            </a:r>
            <a:r>
              <a:rPr lang="en-US" sz="1400" i="1" dirty="0" err="1"/>
              <a:t>botulinum</a:t>
            </a:r>
            <a:r>
              <a:rPr lang="en-US" sz="1400" dirty="0"/>
              <a:t> is the causative agent of botulism.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indent="-342900">
              <a:buFontTx/>
              <a:buAutoNum type="alphaLcParenBoth"/>
            </a:pPr>
            <a:r>
              <a:rPr lang="en-US" sz="1400" dirty="0" smtClean="0"/>
              <a:t> A </a:t>
            </a:r>
            <a:r>
              <a:rPr lang="en-US" sz="1400" dirty="0"/>
              <a:t>pressure canner </a:t>
            </a:r>
            <a:r>
              <a:rPr lang="en-US" sz="1400" dirty="0" smtClean="0"/>
              <a:t>is recommended </a:t>
            </a:r>
            <a:r>
              <a:rPr lang="en-US" sz="1400" dirty="0"/>
              <a:t>for home canning because endospores of </a:t>
            </a:r>
            <a:r>
              <a:rPr lang="en-US" sz="1400" i="1" dirty="0"/>
              <a:t>C. </a:t>
            </a:r>
            <a:r>
              <a:rPr lang="en-US" sz="1400" i="1" dirty="0" err="1"/>
              <a:t>botulinum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can </a:t>
            </a:r>
            <a:r>
              <a:rPr lang="en-US" sz="1400" dirty="0"/>
              <a:t>survive temperatures above </a:t>
            </a:r>
            <a:r>
              <a:rPr lang="en-US" sz="1400" dirty="0" smtClean="0"/>
              <a:t>the boiling </a:t>
            </a:r>
            <a:r>
              <a:rPr lang="en-US" sz="1400" dirty="0"/>
              <a:t>point of water. (credit a: modification of work by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Centers </a:t>
            </a:r>
            <a:r>
              <a:rPr lang="en-US" sz="1400" dirty="0"/>
              <a:t>for Disease Control and Prevention; credit </a:t>
            </a:r>
            <a:r>
              <a:rPr lang="en-US" sz="1400" dirty="0" smtClean="0"/>
              <a:t>b: modification </a:t>
            </a:r>
            <a:r>
              <a:rPr lang="en-US" sz="1400" dirty="0"/>
              <a:t>of work by National Center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for </a:t>
            </a:r>
            <a:r>
              <a:rPr lang="en-US" sz="1400" dirty="0"/>
              <a:t>Home Food Preservation)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5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13.12</a:t>
            </a:r>
            <a:endParaRPr lang="en-US" dirty="0"/>
          </a:p>
        </p:txBody>
      </p:sp>
      <p:pic>
        <p:nvPicPr>
          <p:cNvPr id="2" name="Picture Placeholder 1" descr="OSC_Microbio_13_02_Dessicated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65" b="-1486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200" dirty="0" smtClean="0"/>
              <a:t>The </a:t>
            </a:r>
            <a:r>
              <a:rPr lang="en-US" sz="1200" dirty="0"/>
              <a:t>addition of a solute creates a hypertonic environment, drawing water out of cells.</a:t>
            </a:r>
            <a:r>
              <a:rPr lang="en-US" sz="1200" dirty="0" smtClean="0"/>
              <a:t> </a:t>
            </a:r>
            <a:endParaRPr lang="en-US" sz="1200" dirty="0"/>
          </a:p>
          <a:p>
            <a:pPr marL="342900" indent="-342900">
              <a:buFontTx/>
              <a:buAutoNum type="alphaLcParenBoth"/>
            </a:pPr>
            <a:r>
              <a:rPr lang="en-US" sz="1200" dirty="0" smtClean="0"/>
              <a:t>Some foods </a:t>
            </a:r>
            <a:r>
              <a:rPr lang="en-US" sz="1200" dirty="0"/>
              <a:t>can be dried directly, like raisins and jerky. Other foods are dried with the addition of salt, as in the case </a:t>
            </a:r>
            <a:r>
              <a:rPr lang="en-US" sz="1200" dirty="0" smtClean="0"/>
              <a:t>of salted </a:t>
            </a:r>
            <a:r>
              <a:rPr lang="en-US" sz="1200" dirty="0"/>
              <a:t>fish, or sugar, as in the case of jam. (credit a: modification of work by “Bruce </a:t>
            </a:r>
            <a:r>
              <a:rPr lang="en-US" sz="1200" dirty="0" err="1"/>
              <a:t>Blaus</a:t>
            </a:r>
            <a:r>
              <a:rPr lang="en-US" sz="1200" dirty="0"/>
              <a:t>”/Wikimedia Commons</a:t>
            </a:r>
            <a:r>
              <a:rPr lang="en-US" sz="1200" dirty="0" smtClean="0"/>
              <a:t>; credit </a:t>
            </a:r>
            <a:r>
              <a:rPr lang="en-US" sz="1200" dirty="0"/>
              <a:t>raisins: modification of work by Christian </a:t>
            </a:r>
            <a:r>
              <a:rPr lang="en-US" sz="1200" dirty="0" err="1"/>
              <a:t>Schnettelker</a:t>
            </a:r>
            <a:r>
              <a:rPr lang="en-US" sz="1200" dirty="0"/>
              <a:t>; credit jerky: modification of work by Larry Jacobsen</a:t>
            </a:r>
            <a:r>
              <a:rPr lang="en-US" sz="1200" dirty="0" smtClean="0"/>
              <a:t>; credit </a:t>
            </a:r>
            <a:r>
              <a:rPr lang="en-US" sz="1200" dirty="0"/>
              <a:t>salted fish: modification of work by “The Photographer”/Wikimedia Commons; credit jam: modification of </a:t>
            </a:r>
            <a:r>
              <a:rPr lang="en-US" sz="1200" dirty="0" smtClean="0"/>
              <a:t>work by </a:t>
            </a:r>
            <a:r>
              <a:rPr lang="en-US" sz="1200" dirty="0"/>
              <a:t>Kim Becker)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01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13.13</a:t>
            </a:r>
            <a:endParaRPr lang="en-US" dirty="0"/>
          </a:p>
        </p:txBody>
      </p:sp>
      <p:pic>
        <p:nvPicPr>
          <p:cNvPr id="2" name="Picture Placeholder 1" descr="OSC_Microbio_13_02_UV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29" b="-1232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 smtClean="0"/>
              <a:t>UV </a:t>
            </a:r>
            <a:r>
              <a:rPr lang="en-US" sz="1600" dirty="0"/>
              <a:t>radiation causes the formation of thymine dimers in DNA, leading to lethal mutations in </a:t>
            </a:r>
            <a:r>
              <a:rPr lang="en-US" sz="1600" dirty="0" smtClean="0"/>
              <a:t>the exposed </a:t>
            </a:r>
            <a:r>
              <a:rPr lang="en-US" sz="1600" dirty="0"/>
              <a:t>microbes.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Tx/>
              <a:buAutoNum type="alphaLcParenBoth"/>
            </a:pPr>
            <a:r>
              <a:rPr lang="en-US" sz="1600" dirty="0" smtClean="0"/>
              <a:t>Germicidal </a:t>
            </a:r>
            <a:r>
              <a:rPr lang="en-US" sz="1600" dirty="0"/>
              <a:t>lamps that emit UV light are commonly used in the laboratory to </a:t>
            </a:r>
            <a:r>
              <a:rPr lang="en-US" sz="1600" dirty="0" smtClean="0"/>
              <a:t>sterilize equipment</a:t>
            </a:r>
            <a:r>
              <a:rPr lang="en-US" sz="1600" dirty="0"/>
              <a:t>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13.14</a:t>
            </a:r>
            <a:endParaRPr lang="en-US" dirty="0"/>
          </a:p>
        </p:txBody>
      </p:sp>
      <p:pic>
        <p:nvPicPr>
          <p:cNvPr id="2" name="Picture Placeholder 1" descr="OSC_Microbio_13_02_Gammafood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2" r="-183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480" dirty="0" smtClean="0"/>
              <a:t>Foods </a:t>
            </a:r>
            <a:r>
              <a:rPr lang="en-US" sz="1480" dirty="0"/>
              <a:t>are exposed to gamma radiation by passage on a conveyor belt through a </a:t>
            </a:r>
            <a:r>
              <a:rPr lang="en-US" sz="1480" dirty="0" smtClean="0"/>
              <a:t>radiation chamber</a:t>
            </a:r>
            <a:r>
              <a:rPr lang="en-US" sz="1480" dirty="0"/>
              <a:t>.</a:t>
            </a:r>
            <a:r>
              <a:rPr lang="en-US" sz="1480" dirty="0" smtClean="0"/>
              <a:t> </a:t>
            </a:r>
            <a:endParaRPr lang="en-US" sz="1480" dirty="0"/>
          </a:p>
          <a:p>
            <a:pPr marL="342900" indent="-342900">
              <a:buFontTx/>
              <a:buAutoNum type="alphaLcParenBoth"/>
            </a:pPr>
            <a:r>
              <a:rPr lang="en-US" sz="1480" dirty="0" smtClean="0"/>
              <a:t>Gamma</a:t>
            </a:r>
            <a:r>
              <a:rPr lang="en-US" sz="1480" dirty="0"/>
              <a:t>-irradiated foods must be clearly labeled and display the irradiation symbol, known </a:t>
            </a:r>
            <a:r>
              <a:rPr lang="en-US" sz="1480" dirty="0" smtClean="0"/>
              <a:t>as the </a:t>
            </a:r>
            <a:r>
              <a:rPr lang="en-US" sz="1480" dirty="0"/>
              <a:t>“</a:t>
            </a:r>
            <a:r>
              <a:rPr lang="en-US" sz="1480" dirty="0" err="1"/>
              <a:t>radura</a:t>
            </a:r>
            <a:r>
              <a:rPr lang="en-US" sz="1480" dirty="0"/>
              <a:t>.” (credit a, b: modification of work by U.S. Department of Agriculture)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13.15</a:t>
            </a:r>
            <a:endParaRPr lang="en-US" dirty="0"/>
          </a:p>
        </p:txBody>
      </p:sp>
      <p:pic>
        <p:nvPicPr>
          <p:cNvPr id="2" name="Picture Placeholder 1" descr="OSC_Microbio_13_02_HEPA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8" r="-209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 smtClean="0"/>
              <a:t>HEPA </a:t>
            </a:r>
            <a:r>
              <a:rPr lang="en-US" sz="1600" dirty="0"/>
              <a:t>filters like this one remove microbes, endospores, and viruses as air flows through them.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Tx/>
              <a:buAutoNum type="alphaLcParenBoth"/>
            </a:pPr>
            <a:r>
              <a:rPr lang="en-US" sz="1600" dirty="0" smtClean="0"/>
              <a:t>A </a:t>
            </a:r>
            <a:r>
              <a:rPr lang="en-US" sz="1600" dirty="0"/>
              <a:t>schematic of a HEPA filter. (credit a: modification of work by CSIRO; credit b: modification of work </a:t>
            </a:r>
            <a:r>
              <a:rPr lang="en-US" sz="1600" dirty="0" smtClean="0"/>
              <a:t>by “</a:t>
            </a:r>
            <a:r>
              <a:rPr lang="en-US" sz="1600" dirty="0" err="1"/>
              <a:t>LadyofHats</a:t>
            </a:r>
            <a:r>
              <a:rPr lang="en-US" sz="1600" dirty="0"/>
              <a:t>”/Mariana Ruiz </a:t>
            </a:r>
            <a:r>
              <a:rPr lang="en-US" sz="1600" dirty="0" err="1"/>
              <a:t>Villareal</a:t>
            </a:r>
            <a:r>
              <a:rPr lang="en-US" sz="1600" dirty="0"/>
              <a:t>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8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13.16</a:t>
            </a:r>
            <a:endParaRPr lang="en-US" dirty="0"/>
          </a:p>
        </p:txBody>
      </p:sp>
      <p:pic>
        <p:nvPicPr>
          <p:cNvPr id="2" name="Picture Placeholder 1" descr="OSC_Microbio_13_02_MembFilter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6" b="-215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140" dirty="0"/>
              <a:t>Membrane filters come in a variety of sizes, depending on the volume of solution being filtered</a:t>
            </a:r>
            <a:r>
              <a:rPr lang="en-US" sz="114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140" dirty="0" smtClean="0"/>
              <a:t>Larger </a:t>
            </a:r>
            <a:r>
              <a:rPr lang="en-US" sz="1140" dirty="0"/>
              <a:t>volumes are filtered in units like these. The solution is drawn through the filter by connecting the unit to </a:t>
            </a:r>
            <a:r>
              <a:rPr lang="en-US" sz="1140" dirty="0" smtClean="0"/>
              <a:t>a vacuum</a:t>
            </a:r>
            <a:r>
              <a:rPr lang="en-US" sz="114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140" dirty="0" smtClean="0"/>
              <a:t>Smaller </a:t>
            </a:r>
            <a:r>
              <a:rPr lang="en-US" sz="1140" dirty="0"/>
              <a:t>volumes are often filtered using syringe filters, which are units that fit on the end of a syringe. </a:t>
            </a:r>
            <a:r>
              <a:rPr lang="en-US" sz="1140" dirty="0" smtClean="0"/>
              <a:t>In this </a:t>
            </a:r>
            <a:r>
              <a:rPr lang="en-US" sz="1140" dirty="0"/>
              <a:t>case, the solution is pushed through by depressing the syringe’s plunger. (credit a, b: modification of work </a:t>
            </a:r>
            <a:r>
              <a:rPr lang="en-US" sz="1140" dirty="0" smtClean="0"/>
              <a:t>by Brian </a:t>
            </a:r>
            <a:r>
              <a:rPr lang="en-US" sz="1140" dirty="0"/>
              <a:t>Forster)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1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Figure 13.17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3_02_PMCTable_A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8" b="-3018"/>
          <a:stretch>
            <a:fillRect/>
          </a:stretch>
        </p:blipFill>
        <p:spPr>
          <a:xfrm>
            <a:off x="174150" y="957756"/>
            <a:ext cx="4384204" cy="5715000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06925" y="1107617"/>
            <a:ext cx="3913188" cy="5256973"/>
          </a:xfrm>
        </p:spPr>
        <p:txBody>
          <a:bodyPr>
            <a:noAutofit/>
          </a:bodyPr>
          <a:lstStyle/>
          <a:p>
            <a:endParaRPr lang="en-US" sz="1600" dirty="0"/>
          </a:p>
        </p:txBody>
      </p:sp>
      <p:pic>
        <p:nvPicPr>
          <p:cNvPr id="2050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2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13.18</a:t>
            </a:r>
            <a:endParaRPr lang="en-US" dirty="0"/>
          </a:p>
        </p:txBody>
      </p:sp>
      <p:pic>
        <p:nvPicPr>
          <p:cNvPr id="2" name="Picture Placeholder 1" descr="OSC_Microbio_13_02_PMCTable_B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1" r="-378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3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</a:t>
            </a:r>
            <a:endParaRPr lang="en-US" dirty="0"/>
          </a:p>
        </p:txBody>
      </p:sp>
      <p:pic>
        <p:nvPicPr>
          <p:cNvPr id="2" name="Picture Placeholder 1" descr="OSC_Microbio_13_00_Splash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06" b="-1120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550" dirty="0"/>
              <a:t>Most environments, including cars, are not sterile. A study</a:t>
            </a:r>
            <a:r>
              <a:rPr lang="en-US" sz="1550" baseline="30000" dirty="0"/>
              <a:t>[1]</a:t>
            </a:r>
            <a:r>
              <a:rPr lang="en-US" sz="1550" b="1" dirty="0"/>
              <a:t> </a:t>
            </a:r>
            <a:r>
              <a:rPr lang="en-US" sz="1550" dirty="0"/>
              <a:t>analyzed 11 locations within 18 </a:t>
            </a:r>
            <a:r>
              <a:rPr lang="en-US" sz="1550" dirty="0" smtClean="0"/>
              <a:t>different cars </a:t>
            </a:r>
            <a:r>
              <a:rPr lang="en-US" sz="1550" dirty="0"/>
              <a:t>to determine the number of microbial colony-forming units (CFUs) present. The center console harbored by </a:t>
            </a:r>
            <a:r>
              <a:rPr lang="en-US" sz="1550" dirty="0" smtClean="0"/>
              <a:t>far the </a:t>
            </a:r>
            <a:r>
              <a:rPr lang="en-US" sz="1550" dirty="0"/>
              <a:t>most microbes (506 CFUs), possibly because that is where drinks are placed (and often spilled). </a:t>
            </a:r>
            <a:r>
              <a:rPr lang="en-US" sz="1550" dirty="0" smtClean="0"/>
              <a:t>Frequently touched </a:t>
            </a:r>
            <a:r>
              <a:rPr lang="en-US" sz="1550" dirty="0"/>
              <a:t>sites also had high concentrations. (credit “photo”: modification of work by Jeff Wilcox)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9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13.19</a:t>
            </a:r>
            <a:endParaRPr lang="en-US" dirty="0"/>
          </a:p>
        </p:txBody>
      </p:sp>
      <p:pic>
        <p:nvPicPr>
          <p:cNvPr id="2" name="Picture Placeholder 1" descr="OSC_Microbio_13_01_Phenolcomp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50" b="-2165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Phenol and phenolic compounds have been used to control microbial growth</a:t>
            </a:r>
            <a:r>
              <a:rPr lang="en-US" sz="120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200" dirty="0" smtClean="0"/>
              <a:t>Chemical </a:t>
            </a:r>
            <a:r>
              <a:rPr lang="en-US" sz="1200" dirty="0"/>
              <a:t>structure </a:t>
            </a:r>
            <a:r>
              <a:rPr lang="en-US" sz="1200" dirty="0" smtClean="0"/>
              <a:t>of phenol</a:t>
            </a:r>
            <a:r>
              <a:rPr lang="en-US" sz="1200" dirty="0"/>
              <a:t>, also known as carbolic acid</a:t>
            </a:r>
            <a:r>
              <a:rPr lang="en-US" sz="120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200" dirty="0" smtClean="0"/>
              <a:t>o</a:t>
            </a:r>
            <a:r>
              <a:rPr lang="en-US" sz="1200" dirty="0"/>
              <a:t>-</a:t>
            </a:r>
            <a:r>
              <a:rPr lang="en-US" sz="1200" dirty="0" err="1"/>
              <a:t>Phenylphenol</a:t>
            </a:r>
            <a:r>
              <a:rPr lang="en-US" sz="1200" dirty="0"/>
              <a:t>, a type of phenolic, has been used as a disinfectant as </a:t>
            </a:r>
            <a:r>
              <a:rPr lang="en-US" sz="1200" dirty="0" smtClean="0"/>
              <a:t>well as </a:t>
            </a:r>
            <a:r>
              <a:rPr lang="en-US" sz="1200" dirty="0"/>
              <a:t>to control bacterial and fungal growth on harvested citrus fruits</a:t>
            </a:r>
            <a:r>
              <a:rPr lang="en-US" sz="1200" dirty="0" smtClean="0"/>
              <a:t>.</a:t>
            </a:r>
          </a:p>
          <a:p>
            <a:pPr marL="342900" indent="-342900">
              <a:buAutoNum type="alphaLcParenBoth"/>
            </a:pPr>
            <a:r>
              <a:rPr lang="en-US" sz="1200" dirty="0" smtClean="0"/>
              <a:t>Hexachlorophene</a:t>
            </a:r>
            <a:r>
              <a:rPr lang="en-US" sz="1200" dirty="0"/>
              <a:t>, another phenol, known as </a:t>
            </a:r>
            <a:r>
              <a:rPr lang="en-US" sz="1200" dirty="0" smtClean="0"/>
              <a:t>a </a:t>
            </a:r>
            <a:r>
              <a:rPr lang="en-US" sz="1200" dirty="0" err="1" smtClean="0"/>
              <a:t>bisphenol</a:t>
            </a:r>
            <a:r>
              <a:rPr lang="en-US" sz="1200" dirty="0" smtClean="0"/>
              <a:t> </a:t>
            </a:r>
            <a:r>
              <a:rPr lang="en-US" sz="1200" dirty="0"/>
              <a:t>(two rings), is the active ingredient in </a:t>
            </a:r>
            <a:r>
              <a:rPr lang="en-US" sz="1200" dirty="0" err="1"/>
              <a:t>pHisoHex</a:t>
            </a:r>
            <a:r>
              <a:rPr lang="en-US" sz="1200" dirty="0"/>
              <a:t>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9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13.20</a:t>
            </a:r>
            <a:endParaRPr lang="en-US" dirty="0"/>
          </a:p>
        </p:txBody>
      </p:sp>
      <p:pic>
        <p:nvPicPr>
          <p:cNvPr id="2" name="Picture Placeholder 1" descr="OSC_Microbio_13_03_Triclosa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r="-77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Triclosan</a:t>
            </a:r>
            <a:r>
              <a:rPr lang="en-US" sz="1600" dirty="0"/>
              <a:t> is a common ingredient in antibacterial soaps despite evidence that it </a:t>
            </a:r>
            <a:r>
              <a:rPr lang="en-US" sz="1600" dirty="0" smtClean="0"/>
              <a:t>poses environmental </a:t>
            </a:r>
            <a:r>
              <a:rPr lang="en-US" sz="1600" dirty="0"/>
              <a:t>and health risks and offers no significant health benefit compared to conventional soaps</a:t>
            </a:r>
            <a:r>
              <a:rPr lang="en-US" sz="1600" dirty="0" smtClean="0"/>
              <a:t>. (</a:t>
            </a:r>
            <a:r>
              <a:rPr lang="en-US" sz="1600" dirty="0"/>
              <a:t>credit b, c: modification of work by FDA)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7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13.21</a:t>
            </a:r>
            <a:endParaRPr lang="en-US" dirty="0"/>
          </a:p>
        </p:txBody>
      </p:sp>
      <p:pic>
        <p:nvPicPr>
          <p:cNvPr id="2" name="Picture Placeholder 1" descr="OSC_Microbio_13_03_HeavyMetal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20" b="-18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Heavy metals denature proteins, impairing cell function and, thus, giving them strong </a:t>
            </a:r>
            <a:r>
              <a:rPr lang="en-US" sz="1200" dirty="0" smtClean="0"/>
              <a:t>antimicrobial </a:t>
            </a:r>
            <a:r>
              <a:rPr lang="en-US" sz="1200" dirty="0" smtClean="0"/>
              <a:t>properties.</a:t>
            </a:r>
            <a:br>
              <a:rPr lang="en-US" sz="1200" dirty="0" smtClean="0"/>
            </a:br>
            <a:r>
              <a:rPr lang="en-US" sz="1200" dirty="0" smtClean="0">
                <a:solidFill>
                  <a:srgbClr val="6CB255"/>
                </a:solidFill>
              </a:rPr>
              <a:t>(a)</a:t>
            </a:r>
            <a:r>
              <a:rPr lang="en-US" sz="1200" dirty="0" smtClean="0"/>
              <a:t> Copper in fixtures like this door handle kills microbes that otherwise might accumulate on frequently touched surfaces. </a:t>
            </a:r>
            <a:r>
              <a:rPr lang="en-US" sz="1200" dirty="0" smtClean="0">
                <a:solidFill>
                  <a:srgbClr val="6CB255"/>
                </a:solidFill>
              </a:rPr>
              <a:t>(b)</a:t>
            </a:r>
            <a:r>
              <a:rPr lang="en-US" sz="1200" dirty="0" smtClean="0"/>
              <a:t> Eating utensils contain small amounts of silver to inhibit microbial growth. </a:t>
            </a:r>
            <a:r>
              <a:rPr lang="en-US" sz="1200" dirty="0" smtClean="0">
                <a:solidFill>
                  <a:srgbClr val="6CB255"/>
                </a:solidFill>
              </a:rPr>
              <a:t>(c)</a:t>
            </a:r>
            <a:r>
              <a:rPr lang="en-US" sz="1200" dirty="0" smtClean="0"/>
              <a:t> Copper commonly lines incubators to minimize contamination of cell cultures stored inside. </a:t>
            </a:r>
            <a:r>
              <a:rPr lang="en-US" sz="1200" dirty="0" smtClean="0">
                <a:solidFill>
                  <a:srgbClr val="6CB255"/>
                </a:solidFill>
              </a:rPr>
              <a:t>(d)</a:t>
            </a:r>
            <a:r>
              <a:rPr lang="en-US" sz="1200" dirty="0" smtClean="0"/>
              <a:t> Antiseptic mouthwashes commonly contain zinc chloride. </a:t>
            </a:r>
            <a:r>
              <a:rPr lang="en-US" sz="1200" dirty="0" smtClean="0">
                <a:solidFill>
                  <a:srgbClr val="6CB255"/>
                </a:solidFill>
              </a:rPr>
              <a:t>(e)</a:t>
            </a:r>
            <a:r>
              <a:rPr lang="en-US" sz="1200" dirty="0" smtClean="0"/>
              <a:t> This patient is suffering from </a:t>
            </a:r>
            <a:r>
              <a:rPr lang="en-US" sz="1200" dirty="0" err="1" smtClean="0"/>
              <a:t>argyria</a:t>
            </a:r>
            <a:r>
              <a:rPr lang="en-US" sz="1200" dirty="0" smtClean="0"/>
              <a:t>, an irreversible condition caused by bioaccumulation of silver in the body. (credit b: modification of work by “</a:t>
            </a:r>
            <a:r>
              <a:rPr lang="en-US" sz="1200" dirty="0" err="1" smtClean="0"/>
              <a:t>Shoshanah</a:t>
            </a:r>
            <a:r>
              <a:rPr lang="en-US" sz="1200" dirty="0" smtClean="0"/>
              <a:t>”/Flickr; credit e: modification of work by Herbert L. Fred and </a:t>
            </a:r>
            <a:r>
              <a:rPr lang="en-US" sz="1200" dirty="0" err="1" smtClean="0"/>
              <a:t>Hendrik</a:t>
            </a:r>
            <a:r>
              <a:rPr lang="en-US" sz="1200" dirty="0" smtClean="0"/>
              <a:t> A. van </a:t>
            </a:r>
            <a:r>
              <a:rPr lang="en-US" sz="1200" dirty="0" err="1" smtClean="0"/>
              <a:t>Dijk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7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13.22</a:t>
            </a:r>
            <a:endParaRPr lang="en-US" dirty="0"/>
          </a:p>
        </p:txBody>
      </p:sp>
      <p:pic>
        <p:nvPicPr>
          <p:cNvPr id="2" name="Picture Placeholder 1" descr="OSC_Microbio_13_03_Betadin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4" r="-389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 err="1" smtClean="0"/>
              <a:t>Betadine</a:t>
            </a:r>
            <a:r>
              <a:rPr lang="en-US" sz="1600" dirty="0" smtClean="0"/>
              <a:t> </a:t>
            </a:r>
            <a:r>
              <a:rPr lang="en-US" sz="1600" dirty="0"/>
              <a:t>is a solution of the </a:t>
            </a:r>
            <a:r>
              <a:rPr lang="en-US" sz="1600" dirty="0" err="1"/>
              <a:t>iodophor</a:t>
            </a:r>
            <a:r>
              <a:rPr lang="en-US" sz="1600" dirty="0"/>
              <a:t> </a:t>
            </a:r>
            <a:r>
              <a:rPr lang="en-US" sz="1600" dirty="0" err="1"/>
              <a:t>povidone</a:t>
            </a:r>
            <a:r>
              <a:rPr lang="en-US" sz="1600" dirty="0"/>
              <a:t>-iodine.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Tx/>
              <a:buAutoNum type="alphaLcParenBoth"/>
            </a:pPr>
            <a:r>
              <a:rPr lang="en-US" sz="1600" dirty="0" smtClean="0"/>
              <a:t>It </a:t>
            </a:r>
            <a:r>
              <a:rPr lang="en-US" sz="1600" dirty="0"/>
              <a:t>is commonly used as a </a:t>
            </a:r>
            <a:r>
              <a:rPr lang="en-US" sz="1600" dirty="0" smtClean="0"/>
              <a:t>topical antiseptic </a:t>
            </a:r>
            <a:r>
              <a:rPr lang="en-US" sz="1600" dirty="0"/>
              <a:t>on a patient’s skin before incision during surgery. (credit b: modification of work by Andrew </a:t>
            </a:r>
            <a:r>
              <a:rPr lang="en-US" sz="1600" dirty="0" err="1"/>
              <a:t>Ratto</a:t>
            </a:r>
            <a:r>
              <a:rPr lang="en-US" sz="1600" dirty="0"/>
              <a:t>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92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13.23</a:t>
            </a:r>
            <a:endParaRPr lang="en-US" dirty="0"/>
          </a:p>
        </p:txBody>
      </p:sp>
      <p:pic>
        <p:nvPicPr>
          <p:cNvPr id="2" name="Picture Placeholder 1" descr="OSC_Microbio_13_02_chloram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27" b="-612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Monochloroamine</a:t>
            </a:r>
            <a:r>
              <a:rPr lang="en-US" sz="1600" dirty="0"/>
              <a:t>, one of the chloramines, is derived from ammonia by the replacement of </a:t>
            </a:r>
            <a:r>
              <a:rPr lang="en-US" sz="1600" dirty="0" smtClean="0"/>
              <a:t>one hydrogen </a:t>
            </a:r>
            <a:r>
              <a:rPr lang="en-US" sz="1600" dirty="0"/>
              <a:t>atom with a chlorine atom.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3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13.24</a:t>
            </a:r>
            <a:endParaRPr lang="en-US" dirty="0"/>
          </a:p>
        </p:txBody>
      </p:sp>
      <p:pic>
        <p:nvPicPr>
          <p:cNvPr id="2" name="Picture Placeholder 1" descr="OSC_Microbio_13_03_Alcohol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r="-106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400" dirty="0" smtClean="0"/>
              <a:t>Ethyl </a:t>
            </a:r>
            <a:r>
              <a:rPr lang="en-US" sz="1400" dirty="0"/>
              <a:t>alcohol, the intoxicating ingredient found in alcoholic drinks, is also used commonly as </a:t>
            </a:r>
            <a:r>
              <a:rPr lang="en-US" sz="1400" dirty="0" smtClean="0"/>
              <a:t>a disinfectant</a:t>
            </a:r>
            <a:r>
              <a:rPr lang="en-US" sz="1400" dirty="0"/>
              <a:t>.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indent="-342900">
              <a:buFontTx/>
              <a:buAutoNum type="alphaLcParenBoth"/>
            </a:pPr>
            <a:r>
              <a:rPr lang="en-US" sz="1400" dirty="0" smtClean="0"/>
              <a:t>Isopropyl </a:t>
            </a:r>
            <a:r>
              <a:rPr lang="en-US" sz="1400" dirty="0"/>
              <a:t>alcohol, also called rubbing alcohol, has a related molecular structure and is </a:t>
            </a:r>
            <a:r>
              <a:rPr lang="en-US" sz="1400" dirty="0" smtClean="0"/>
              <a:t>another commonly </a:t>
            </a:r>
            <a:r>
              <a:rPr lang="en-US" sz="1400" dirty="0"/>
              <a:t>used disinfectant. (credit a photo: modification of work by D Coetzee; credit b photo: modification of </a:t>
            </a:r>
            <a:r>
              <a:rPr lang="en-US" sz="1400" dirty="0" smtClean="0"/>
              <a:t>work by </a:t>
            </a:r>
            <a:r>
              <a:rPr lang="en-US" sz="1400" dirty="0"/>
              <a:t>Craig </a:t>
            </a:r>
            <a:r>
              <a:rPr lang="en-US" sz="1400" dirty="0" err="1"/>
              <a:t>Spurrier</a:t>
            </a:r>
            <a:r>
              <a:rPr lang="en-US" sz="1400" dirty="0"/>
              <a:t>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2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13.25</a:t>
            </a:r>
            <a:endParaRPr lang="en-US" dirty="0"/>
          </a:p>
        </p:txBody>
      </p:sp>
      <p:pic>
        <p:nvPicPr>
          <p:cNvPr id="2" name="Picture Placeholder 1" descr="OSC_Microbio_13_03_soap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99" b="-4859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Soaps are the salts (sodium salt in the illustration) of fatty acids and have the ability to emulsify lipids</a:t>
            </a:r>
            <a:r>
              <a:rPr lang="en-US" sz="1600" dirty="0" smtClean="0"/>
              <a:t>, fats</a:t>
            </a:r>
            <a:r>
              <a:rPr lang="en-US" sz="1600" dirty="0"/>
              <a:t>, and oils by interacting with water through their hydrophilic heads and with the lipid at their hydrophobic tails.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97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13.26</a:t>
            </a:r>
            <a:endParaRPr lang="en-US" dirty="0"/>
          </a:p>
        </p:txBody>
      </p:sp>
      <p:pic>
        <p:nvPicPr>
          <p:cNvPr id="2" name="Picture Placeholder 1" descr="OSC_Microbio_13_03_Quat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1" r="-1157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400" dirty="0" smtClean="0"/>
              <a:t>Two </a:t>
            </a:r>
            <a:r>
              <a:rPr lang="en-US" sz="1400" dirty="0"/>
              <a:t>common </a:t>
            </a:r>
            <a:r>
              <a:rPr lang="en-US" sz="1400" dirty="0" err="1"/>
              <a:t>quats</a:t>
            </a:r>
            <a:r>
              <a:rPr lang="en-US" sz="1400" dirty="0"/>
              <a:t> are </a:t>
            </a:r>
            <a:r>
              <a:rPr lang="en-US" sz="1400" dirty="0" err="1"/>
              <a:t>benzylalkonium</a:t>
            </a:r>
            <a:r>
              <a:rPr lang="en-US" sz="1400" dirty="0"/>
              <a:t> chloride and </a:t>
            </a:r>
            <a:r>
              <a:rPr lang="en-US" sz="1400" dirty="0" err="1"/>
              <a:t>cetylpyrimidine</a:t>
            </a:r>
            <a:r>
              <a:rPr lang="en-US" sz="1400" dirty="0"/>
              <a:t> chloride. Note </a:t>
            </a:r>
            <a:r>
              <a:rPr lang="en-US" sz="1400" dirty="0" smtClean="0"/>
              <a:t>the hydrophobic </a:t>
            </a:r>
            <a:r>
              <a:rPr lang="en-US" sz="1400" dirty="0"/>
              <a:t>nonpolar carbon chain at one end and the nitrogen-containing cationic component at the other end.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indent="-342900">
              <a:buFontTx/>
              <a:buAutoNum type="alphaLcParenBoth"/>
            </a:pPr>
            <a:r>
              <a:rPr lang="en-US" sz="1400" dirty="0" err="1" smtClean="0"/>
              <a:t>Quats</a:t>
            </a:r>
            <a:r>
              <a:rPr lang="en-US" sz="1400" dirty="0" smtClean="0"/>
              <a:t> </a:t>
            </a:r>
            <a:r>
              <a:rPr lang="en-US" sz="1400" dirty="0"/>
              <a:t>are able to infiltrate the phospholipid plasma membranes of bacterial cells and disrupt their integrity, leading </a:t>
            </a:r>
            <a:r>
              <a:rPr lang="en-US" sz="1400" dirty="0" smtClean="0"/>
              <a:t>to death </a:t>
            </a:r>
            <a:r>
              <a:rPr lang="en-US" sz="1400" dirty="0"/>
              <a:t>of the cell.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3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/>
              <a:t>13.27</a:t>
            </a:r>
            <a:endParaRPr lang="en-US" dirty="0"/>
          </a:p>
        </p:txBody>
      </p:sp>
      <p:pic>
        <p:nvPicPr>
          <p:cNvPr id="2" name="Picture Placeholder 1" descr="OSC_Microbio_13_03_HandwashAB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02" r="-5470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540" dirty="0">
                <a:solidFill>
                  <a:schemeClr val="tx1"/>
                </a:solidFill>
              </a:rPr>
              <a:t>The CDC recommends five steps as part of typical </a:t>
            </a:r>
            <a:r>
              <a:rPr lang="en-US" sz="1540" dirty="0" err="1">
                <a:solidFill>
                  <a:schemeClr val="tx1"/>
                </a:solidFill>
              </a:rPr>
              <a:t>handwashing</a:t>
            </a:r>
            <a:r>
              <a:rPr lang="en-US" sz="1540" dirty="0">
                <a:solidFill>
                  <a:schemeClr val="tx1"/>
                </a:solidFill>
              </a:rPr>
              <a:t> for the general public.</a:t>
            </a:r>
            <a:r>
              <a:rPr lang="en-US" sz="1540" dirty="0"/>
              <a:t> </a:t>
            </a:r>
          </a:p>
          <a:p>
            <a:pPr marL="342900" indent="-342900">
              <a:buFontTx/>
              <a:buAutoNum type="alphaLcParenBoth"/>
            </a:pPr>
            <a:r>
              <a:rPr lang="en-US" sz="1540" dirty="0"/>
              <a:t>Surgical scrubbing is more extensive, requiring scrubbing starting from the fingertips, extending to the hands and forearms, and then up beyond the elbows, as shown here. (credit a: modification of work by World Health Organization)</a:t>
            </a:r>
            <a:endParaRPr lang="en-US" sz="1540" dirty="0"/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43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13.28</a:t>
            </a:r>
            <a:endParaRPr lang="en-US" dirty="0"/>
          </a:p>
        </p:txBody>
      </p:sp>
      <p:pic>
        <p:nvPicPr>
          <p:cNvPr id="2" name="Picture Placeholder 1" descr="OSC_Microbio_13_03_bisbi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143" b="-7114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bisbiguanides</a:t>
            </a:r>
            <a:r>
              <a:rPr lang="en-US" sz="1600" dirty="0"/>
              <a:t> </a:t>
            </a:r>
            <a:r>
              <a:rPr lang="en-US" sz="1600" dirty="0" err="1"/>
              <a:t>chlorhexadine</a:t>
            </a:r>
            <a:r>
              <a:rPr lang="en-US" sz="1600" dirty="0"/>
              <a:t> and </a:t>
            </a:r>
            <a:r>
              <a:rPr lang="en-US" sz="1600" dirty="0" err="1"/>
              <a:t>alexidine</a:t>
            </a:r>
            <a:r>
              <a:rPr lang="en-US" sz="1600" dirty="0"/>
              <a:t> are cationic antiseptic compounds commonly used </a:t>
            </a:r>
            <a:r>
              <a:rPr lang="en-US" sz="1600" dirty="0" smtClean="0"/>
              <a:t>as surgical </a:t>
            </a:r>
            <a:r>
              <a:rPr lang="en-US" sz="1600" dirty="0"/>
              <a:t>scrubs.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Figure 13.2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3_01_BSL4Suit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99" b="-14899"/>
          <a:stretch>
            <a:fillRect/>
          </a:stretch>
        </p:blipFill>
        <p:spPr>
          <a:xfrm>
            <a:off x="457200" y="1108075"/>
            <a:ext cx="4032250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06925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protective suit like this one is an additional precaution for those who work in BSL-4 laboratories. </a:t>
            </a:r>
            <a:r>
              <a:rPr lang="en-US" sz="1600" dirty="0" smtClean="0">
                <a:solidFill>
                  <a:srgbClr val="000000"/>
                </a:solidFill>
              </a:rPr>
              <a:t>This suit </a:t>
            </a:r>
            <a:r>
              <a:rPr lang="en-US" sz="1600" dirty="0">
                <a:solidFill>
                  <a:srgbClr val="000000"/>
                </a:solidFill>
              </a:rPr>
              <a:t>has its own air supply and maintains a positive pressure relative to the outside, so that if a leak occurs, air </a:t>
            </a:r>
            <a:r>
              <a:rPr lang="en-US" sz="1600" dirty="0" smtClean="0">
                <a:solidFill>
                  <a:srgbClr val="000000"/>
                </a:solidFill>
              </a:rPr>
              <a:t>will flow </a:t>
            </a:r>
            <a:r>
              <a:rPr lang="en-US" sz="1600" dirty="0">
                <a:solidFill>
                  <a:srgbClr val="000000"/>
                </a:solidFill>
              </a:rPr>
              <a:t>out of the suit, not into it from the laboratory. (credit: modification of work by Centers for Disease Control </a:t>
            </a:r>
            <a:r>
              <a:rPr lang="en-US" sz="1600" dirty="0" smtClean="0">
                <a:solidFill>
                  <a:srgbClr val="000000"/>
                </a:solidFill>
              </a:rPr>
              <a:t>and Prevention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050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9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13.29</a:t>
            </a:r>
            <a:endParaRPr lang="en-US" dirty="0"/>
          </a:p>
        </p:txBody>
      </p:sp>
      <p:pic>
        <p:nvPicPr>
          <p:cNvPr id="2" name="Picture Placeholder 1" descr="OSC_Microbio_13_03_Alkylator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67" r="-2176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 smtClean="0"/>
              <a:t>Alkylating </a:t>
            </a:r>
            <a:r>
              <a:rPr lang="en-US" sz="1600" dirty="0"/>
              <a:t>agents replace hydrogen atoms with alkyl groups. Here, guanine is alkylated, resulting </a:t>
            </a:r>
            <a:r>
              <a:rPr lang="en-US" sz="1600" dirty="0" smtClean="0"/>
              <a:t>in its </a:t>
            </a:r>
            <a:r>
              <a:rPr lang="en-US" sz="1600" dirty="0"/>
              <a:t>hydrogen bonding with thymine, instead of cytosine.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Tx/>
              <a:buAutoNum type="alphaLcParenBoth"/>
            </a:pPr>
            <a:r>
              <a:rPr lang="en-US" sz="1600" dirty="0" smtClean="0"/>
              <a:t>The </a:t>
            </a:r>
            <a:r>
              <a:rPr lang="en-US" sz="1600" dirty="0"/>
              <a:t>chemical structures of several alkylating agents.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4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/>
              <a:t>13.30</a:t>
            </a:r>
            <a:endParaRPr lang="en-US" dirty="0"/>
          </a:p>
        </p:txBody>
      </p:sp>
      <p:pic>
        <p:nvPicPr>
          <p:cNvPr id="2" name="Picture Placeholder 1" descr="OSC_Microbio_13_03_Catalas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37" r="-5843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Catalase enzymatically converts highly reactive hydrogen peroxide (H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2</a:t>
            </a:r>
            <a:r>
              <a:rPr lang="en-US" sz="1600" dirty="0"/>
              <a:t>) into water and oxygen. Hydrogen peroxide can be used to clean wounds. Hydrogen peroxide is used to sterilize items such as contact lenses. (credit photos: modification of work by Kerry </a:t>
            </a:r>
            <a:r>
              <a:rPr lang="en-US" sz="1600" dirty="0" err="1"/>
              <a:t>Ceszyk</a:t>
            </a:r>
            <a:r>
              <a:rPr lang="en-US" sz="1600" dirty="0"/>
              <a:t>)</a:t>
            </a:r>
            <a:endParaRPr lang="en-US" sz="1600" dirty="0"/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1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13.31</a:t>
            </a:r>
            <a:endParaRPr lang="en-US" dirty="0"/>
          </a:p>
        </p:txBody>
      </p:sp>
      <p:pic>
        <p:nvPicPr>
          <p:cNvPr id="2" name="Picture Placeholder 1" descr="OSC_Microbio_13_04_Diskdiff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 b="-19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100" dirty="0"/>
              <a:t>A disk-diffusion assay is used to determine the effectiveness of chemical agents against a </a:t>
            </a:r>
            <a:r>
              <a:rPr lang="en-US" sz="1100" dirty="0" smtClean="0"/>
              <a:t>particular microbe</a:t>
            </a:r>
            <a:r>
              <a:rPr lang="en-US" sz="1100" dirty="0" smtClean="0"/>
              <a:t>.</a:t>
            </a:r>
          </a:p>
          <a:p>
            <a:pPr marL="228600" indent="-228600">
              <a:buAutoNum type="alphaLcParenBoth"/>
            </a:pPr>
            <a:r>
              <a:rPr lang="en-US" sz="1100" dirty="0" smtClean="0"/>
              <a:t>A </a:t>
            </a:r>
            <a:r>
              <a:rPr lang="en-US" sz="1100" dirty="0"/>
              <a:t>plate is inoculated with various antimicrobial discs. The zone of inhibition around each disc </a:t>
            </a:r>
            <a:r>
              <a:rPr lang="en-US" sz="1100" dirty="0" smtClean="0"/>
              <a:t>indicates how </a:t>
            </a:r>
            <a:r>
              <a:rPr lang="en-US" sz="1100" dirty="0"/>
              <a:t>effective that antimicrobial is against the particular species being tested</a:t>
            </a:r>
            <a:r>
              <a:rPr lang="en-US" sz="1100" dirty="0" smtClean="0"/>
              <a:t>.</a:t>
            </a:r>
          </a:p>
          <a:p>
            <a:pPr marL="228600" indent="-228600">
              <a:buAutoNum type="alphaLcParenBoth"/>
            </a:pPr>
            <a:r>
              <a:rPr lang="en-US" sz="1100" dirty="0" smtClean="0"/>
              <a:t>On </a:t>
            </a:r>
            <a:r>
              <a:rPr lang="en-US" sz="1100" dirty="0"/>
              <a:t>these plates, four </a:t>
            </a:r>
            <a:r>
              <a:rPr lang="en-US" sz="1100" dirty="0" smtClean="0"/>
              <a:t>antimicrobial agents </a:t>
            </a:r>
            <a:r>
              <a:rPr lang="en-US" sz="1100" dirty="0"/>
              <a:t>are tested for efficacy in killing </a:t>
            </a:r>
            <a:r>
              <a:rPr lang="en-US" sz="1100" i="1" dirty="0"/>
              <a:t>Pseudomonas </a:t>
            </a:r>
            <a:r>
              <a:rPr lang="en-US" sz="1100" i="1" dirty="0" err="1"/>
              <a:t>aeruginosa</a:t>
            </a:r>
            <a:r>
              <a:rPr lang="en-US" sz="1100" dirty="0"/>
              <a:t> (left) and </a:t>
            </a:r>
            <a:r>
              <a:rPr lang="en-US" sz="1100" i="1" dirty="0"/>
              <a:t>Staphylococcus </a:t>
            </a:r>
            <a:r>
              <a:rPr lang="en-US" sz="1100" i="1" dirty="0" err="1"/>
              <a:t>aureus</a:t>
            </a:r>
            <a:r>
              <a:rPr lang="en-US" sz="1100" dirty="0"/>
              <a:t> (right). </a:t>
            </a:r>
            <a:r>
              <a:rPr lang="en-US" sz="1100" dirty="0" smtClean="0"/>
              <a:t>These antimicrobials </a:t>
            </a:r>
            <a:r>
              <a:rPr lang="en-US" sz="1100" dirty="0"/>
              <a:t>are much more effective at killing </a:t>
            </a:r>
            <a:r>
              <a:rPr lang="en-US" sz="1100" i="1" dirty="0"/>
              <a:t>S. </a:t>
            </a:r>
            <a:r>
              <a:rPr lang="en-US" sz="1100" i="1" dirty="0" err="1"/>
              <a:t>aureus</a:t>
            </a:r>
            <a:r>
              <a:rPr lang="en-US" sz="1100" dirty="0"/>
              <a:t>, as indicated by the size of the zones of inhibition. (</a:t>
            </a:r>
            <a:r>
              <a:rPr lang="en-US" sz="1100" dirty="0" smtClean="0"/>
              <a:t>credit b</a:t>
            </a:r>
            <a:r>
              <a:rPr lang="en-US" sz="1100" dirty="0"/>
              <a:t>: modification of work by American Society for Microbiology)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5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13.32</a:t>
            </a:r>
            <a:endParaRPr lang="en-US" dirty="0"/>
          </a:p>
        </p:txBody>
      </p:sp>
      <p:pic>
        <p:nvPicPr>
          <p:cNvPr id="2" name="Picture Placeholder 1" descr="OSC_Microbio_13_04_InUseTest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06" r="-3530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Used disinfectant solutions in a clinical setting can be checked with the in-use test for </a:t>
            </a:r>
            <a:r>
              <a:rPr lang="en-US" sz="1600" dirty="0" smtClean="0"/>
              <a:t>contamination with </a:t>
            </a:r>
            <a:r>
              <a:rPr lang="en-US" sz="1600" dirty="0"/>
              <a:t>microbes.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6CB255"/>
                </a:solidFill>
              </a:rPr>
              <a:t>Figure 13.33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3_04_CR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20" b="-5920"/>
          <a:stretch>
            <a:fillRect/>
          </a:stretch>
        </p:blipFill>
        <p:spPr>
          <a:xfrm>
            <a:off x="4489450" y="1108075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CRE is an extremely drug-resistant strain of bacteria that is typically associated </a:t>
            </a:r>
            <a:r>
              <a:rPr lang="en-US" sz="1600" dirty="0" smtClean="0">
                <a:solidFill>
                  <a:schemeClr val="tx1"/>
                </a:solidFill>
              </a:rPr>
              <a:t>with nosocomial </a:t>
            </a:r>
            <a:r>
              <a:rPr lang="en-US" sz="1600" dirty="0">
                <a:solidFill>
                  <a:schemeClr val="tx1"/>
                </a:solidFill>
              </a:rPr>
              <a:t>infections. (credit: Centers for Disease Control and Prevention)</a:t>
            </a:r>
          </a:p>
        </p:txBody>
      </p:sp>
      <p:pic>
        <p:nvPicPr>
          <p:cNvPr id="7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2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13.34</a:t>
            </a:r>
            <a:endParaRPr lang="en-US" dirty="0"/>
          </a:p>
        </p:txBody>
      </p:sp>
      <p:pic>
        <p:nvPicPr>
          <p:cNvPr id="2" name="Picture Placeholder 1" descr="OSC_Microbio_13_04_DuoScop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53" r="-2775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elevator mechanism in a </a:t>
            </a:r>
            <a:r>
              <a:rPr lang="en-US" sz="1600" dirty="0" err="1"/>
              <a:t>duodenoscope</a:t>
            </a:r>
            <a:r>
              <a:rPr lang="en-US" sz="1600" dirty="0"/>
              <a:t> contains crevices that are difficult to </a:t>
            </a:r>
            <a:r>
              <a:rPr lang="en-US" sz="1600" dirty="0" smtClean="0"/>
              <a:t>disinfect. Pathogens </a:t>
            </a:r>
            <a:r>
              <a:rPr lang="en-US" sz="1600" dirty="0"/>
              <a:t>that survive disinfection protocols can be passed from one patient to another, causing </a:t>
            </a:r>
            <a:r>
              <a:rPr lang="en-US" sz="1600" dirty="0" smtClean="0"/>
              <a:t>serious infections</a:t>
            </a:r>
            <a:r>
              <a:rPr lang="en-US" sz="1600" dirty="0"/>
              <a:t>. (credit “photos”: modification of work by Centers for Disease Control and Prevention)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7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8062912" cy="5256973"/>
          </a:xfrm>
        </p:spPr>
        <p:txBody>
          <a:bodyPr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file is </a:t>
            </a:r>
            <a:r>
              <a:rPr lang="en-US" sz="1600">
                <a:solidFill>
                  <a:schemeClr val="tx1"/>
                </a:solidFill>
              </a:rPr>
              <a:t>copyright </a:t>
            </a:r>
            <a:r>
              <a:rPr lang="en-US" sz="1600" smtClean="0">
                <a:solidFill>
                  <a:schemeClr val="tx1"/>
                </a:solidFill>
              </a:rPr>
              <a:t>2016, </a:t>
            </a:r>
            <a:r>
              <a:rPr lang="en-US" sz="1600" dirty="0">
                <a:solidFill>
                  <a:schemeClr val="tx1"/>
                </a:solidFill>
              </a:rPr>
              <a:t>Rice University. All Rights Reserved.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44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13.3</a:t>
            </a:r>
            <a:endParaRPr lang="en-US" dirty="0"/>
          </a:p>
        </p:txBody>
      </p:sp>
      <p:pic>
        <p:nvPicPr>
          <p:cNvPr id="2" name="Picture Placeholder 1" descr="OSC_Microbio_13_01_BSL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02" r="-2720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The CDC classifies infectious agents into four biosafety levels based on potential risk to </a:t>
            </a:r>
            <a:r>
              <a:rPr lang="en-US" sz="1600" dirty="0" smtClean="0"/>
              <a:t>laboratory personnel </a:t>
            </a:r>
            <a:r>
              <a:rPr lang="en-US" sz="1600" dirty="0"/>
              <a:t>and the community. Each level requires a progressively greater level of precaution. (credit “pyramid”</a:t>
            </a:r>
            <a:r>
              <a:rPr lang="en-US" sz="1600" dirty="0" smtClean="0"/>
              <a:t>: modification </a:t>
            </a:r>
            <a:r>
              <a:rPr lang="en-US" sz="1600" dirty="0"/>
              <a:t>of work by Centers for Disease Control and Prevention)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87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13.4</a:t>
            </a:r>
            <a:endParaRPr lang="en-US" dirty="0"/>
          </a:p>
        </p:txBody>
      </p:sp>
      <p:pic>
        <p:nvPicPr>
          <p:cNvPr id="2" name="Picture Placeholder 1" descr="OSC_Microbio_13_01_ControlTBL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45" r="-3204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3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13.5</a:t>
            </a:r>
            <a:endParaRPr lang="en-US" dirty="0"/>
          </a:p>
        </p:txBody>
      </p:sp>
      <p:pic>
        <p:nvPicPr>
          <p:cNvPr id="2" name="Picture Placeholder 1" descr="OSC_Microbio_13_01_MDC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93" r="-2179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Microbial death is logarithmic and easily observed using a </a:t>
            </a:r>
            <a:r>
              <a:rPr lang="en-US" sz="1600" dirty="0" err="1"/>
              <a:t>semilog</a:t>
            </a:r>
            <a:r>
              <a:rPr lang="en-US" sz="1600" dirty="0"/>
              <a:t> plot instead of an arithmetic </a:t>
            </a:r>
            <a:r>
              <a:rPr lang="en-US" sz="1600" dirty="0" smtClean="0"/>
              <a:t>one. The </a:t>
            </a:r>
            <a:r>
              <a:rPr lang="en-US" sz="1600" dirty="0"/>
              <a:t>decimal reduction time (D-value) is the time it takes to kill 90% of the population (a 1-log decrease in the </a:t>
            </a:r>
            <a:r>
              <a:rPr lang="en-US" sz="1600" dirty="0" smtClean="0"/>
              <a:t>total population</a:t>
            </a:r>
            <a:r>
              <a:rPr lang="en-US" sz="1600" dirty="0"/>
              <a:t>) when exposed to a specific microbial control protocol, as indicated by the purple bracket.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3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13.6</a:t>
            </a:r>
            <a:endParaRPr lang="en-US" dirty="0"/>
          </a:p>
        </p:txBody>
      </p:sp>
      <p:pic>
        <p:nvPicPr>
          <p:cNvPr id="2" name="Picture Placeholder 1" descr="OSC_Microbio_13_02_LoopFlam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44" r="-3024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200" dirty="0" smtClean="0"/>
              <a:t>Sterilizing </a:t>
            </a:r>
            <a:r>
              <a:rPr lang="en-US" sz="1200" dirty="0"/>
              <a:t>a loop, often referred to as “flaming a loop,” is a common component of aseptic </a:t>
            </a:r>
            <a:r>
              <a:rPr lang="en-US" sz="1200" dirty="0" smtClean="0"/>
              <a:t>technique in </a:t>
            </a:r>
            <a:r>
              <a:rPr lang="en-US" sz="1200" dirty="0"/>
              <a:t>the microbiology laboratory and is used to incinerate any microorganisms on the loop.</a:t>
            </a:r>
            <a:r>
              <a:rPr lang="en-US" sz="1200" dirty="0" smtClean="0"/>
              <a:t> </a:t>
            </a:r>
          </a:p>
          <a:p>
            <a:pPr marL="342900" indent="-342900">
              <a:buFontTx/>
              <a:buAutoNum type="alphaLcParenBoth"/>
            </a:pPr>
            <a:r>
              <a:rPr lang="en-US" sz="1200" dirty="0" smtClean="0"/>
              <a:t>Alternatively</a:t>
            </a:r>
            <a:r>
              <a:rPr lang="en-US" sz="1200" dirty="0"/>
              <a:t>, </a:t>
            </a:r>
            <a:r>
              <a:rPr lang="en-US" sz="1200" dirty="0" smtClean="0"/>
              <a:t>a </a:t>
            </a:r>
            <a:r>
              <a:rPr lang="en-US" sz="1200" dirty="0" err="1" smtClean="0"/>
              <a:t>bactericinerator</a:t>
            </a:r>
            <a:r>
              <a:rPr lang="en-US" sz="1200" dirty="0" smtClean="0"/>
              <a:t> </a:t>
            </a:r>
            <a:r>
              <a:rPr lang="en-US" sz="1200" dirty="0"/>
              <a:t>may be used to reduce </a:t>
            </a:r>
            <a:r>
              <a:rPr lang="en-US" sz="1200" dirty="0" err="1"/>
              <a:t>aerosolization</a:t>
            </a:r>
            <a:r>
              <a:rPr lang="en-US" sz="1200" dirty="0"/>
              <a:t> of microbes and remove the presence of an open flame in </a:t>
            </a:r>
            <a:r>
              <a:rPr lang="en-US" sz="1200" dirty="0" smtClean="0"/>
              <a:t>the laboratory</a:t>
            </a:r>
            <a:r>
              <a:rPr lang="en-US" sz="1200" dirty="0"/>
              <a:t>. These are examples of dry-heat sterilization by the direct application of high heat capable of </a:t>
            </a:r>
            <a:r>
              <a:rPr lang="en-US" sz="1200" dirty="0" smtClean="0"/>
              <a:t>incineration. </a:t>
            </a:r>
            <a:r>
              <a:rPr lang="en-US" sz="1200" dirty="0" smtClean="0"/>
              <a:t>(credit </a:t>
            </a:r>
            <a:r>
              <a:rPr lang="en-US" sz="1200" dirty="0"/>
              <a:t>a: modification of work by </a:t>
            </a:r>
            <a:r>
              <a:rPr lang="en-US" sz="1200" dirty="0" err="1"/>
              <a:t>Anh</a:t>
            </a:r>
            <a:r>
              <a:rPr lang="en-US" sz="1200" dirty="0"/>
              <a:t>-Hue </a:t>
            </a:r>
            <a:r>
              <a:rPr lang="en-US" sz="1200" dirty="0" err="1"/>
              <a:t>Tu</a:t>
            </a:r>
            <a:r>
              <a:rPr lang="en-US" sz="1200" dirty="0"/>
              <a:t>; credit b: modification of work by Brian Forster)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1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13.7</a:t>
            </a:r>
            <a:endParaRPr lang="en-US" dirty="0"/>
          </a:p>
        </p:txBody>
      </p:sp>
      <p:pic>
        <p:nvPicPr>
          <p:cNvPr id="2" name="Picture Placeholder 1" descr="OSC_Microbio_13_02_Autoclav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2" b="-130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200" dirty="0" smtClean="0"/>
              <a:t>An </a:t>
            </a:r>
            <a:r>
              <a:rPr lang="en-US" sz="1200" dirty="0"/>
              <a:t>autoclave is commonly used for sterilization in the laboratory and in clinical settings. </a:t>
            </a:r>
            <a:r>
              <a:rPr lang="en-US" sz="1200" dirty="0" smtClean="0"/>
              <a:t>By displacing </a:t>
            </a:r>
            <a:r>
              <a:rPr lang="en-US" sz="1200" dirty="0"/>
              <a:t>the air in the chamber with increasing amounts of steam, pressure increases, and temperatures </a:t>
            </a:r>
            <a:r>
              <a:rPr lang="en-US" sz="1200" dirty="0" smtClean="0"/>
              <a:t>exceeding </a:t>
            </a:r>
            <a:r>
              <a:rPr lang="en-US" sz="1200" dirty="0"/>
              <a:t>100 °C can be achieved, allowing for complete sterilization.</a:t>
            </a:r>
            <a:r>
              <a:rPr lang="en-US" sz="1200" dirty="0" smtClean="0"/>
              <a:t> </a:t>
            </a:r>
            <a:endParaRPr lang="en-US" sz="1200" dirty="0"/>
          </a:p>
          <a:p>
            <a:pPr marL="342900" indent="-342900">
              <a:buFontTx/>
              <a:buAutoNum type="alphaLcParenBoth"/>
            </a:pPr>
            <a:r>
              <a:rPr lang="en-US" sz="1200" dirty="0" smtClean="0"/>
              <a:t>A </a:t>
            </a:r>
            <a:r>
              <a:rPr lang="en-US" sz="1200" dirty="0"/>
              <a:t>researcher programs an autoclave to sterilize </a:t>
            </a:r>
            <a:r>
              <a:rPr lang="en-US" sz="1200" dirty="0" smtClean="0"/>
              <a:t>a sample</a:t>
            </a:r>
            <a:r>
              <a:rPr lang="en-US" sz="1200" dirty="0"/>
              <a:t>. (credit a: modification of work by Courtney Harrington; credit b: modification of work by </a:t>
            </a:r>
            <a:r>
              <a:rPr lang="en-US" sz="1200" dirty="0" err="1"/>
              <a:t>Lackemeyer</a:t>
            </a:r>
            <a:r>
              <a:rPr lang="en-US" sz="1200" dirty="0"/>
              <a:t> MG</a:t>
            </a:r>
            <a:r>
              <a:rPr lang="en-US" sz="1200" dirty="0" smtClean="0"/>
              <a:t>, </a:t>
            </a:r>
            <a:r>
              <a:rPr lang="en-US" sz="1200" dirty="0" err="1" smtClean="0"/>
              <a:t>Kok</a:t>
            </a:r>
            <a:r>
              <a:rPr lang="en-US" sz="1200" dirty="0"/>
              <a:t>-Mercado </a:t>
            </a:r>
            <a:r>
              <a:rPr lang="en-US" sz="1200" dirty="0" err="1"/>
              <a:t>Fd</a:t>
            </a:r>
            <a:r>
              <a:rPr lang="en-US" sz="1200" dirty="0"/>
              <a:t>, Wada J, Bollinger L, </a:t>
            </a:r>
            <a:r>
              <a:rPr lang="en-US" sz="1200" dirty="0" err="1"/>
              <a:t>Kindrachuk</a:t>
            </a:r>
            <a:r>
              <a:rPr lang="en-US" sz="1200" dirty="0"/>
              <a:t> J, Wahl-Jensen V, Kuhn JH, </a:t>
            </a:r>
            <a:r>
              <a:rPr lang="en-US" sz="1200" dirty="0" err="1"/>
              <a:t>Jahrling</a:t>
            </a:r>
            <a:r>
              <a:rPr lang="en-US" sz="1200" dirty="0"/>
              <a:t> PB)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3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6CB255"/>
                </a:solidFill>
              </a:rPr>
              <a:t>Figure 13.8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3_02_ACTest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3" r="-7053"/>
          <a:stretch>
            <a:fillRect/>
          </a:stretch>
        </p:blipFill>
        <p:spPr>
          <a:xfrm>
            <a:off x="4489450" y="1108075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The white strips on autoclave tape (left tube) turn dark during a successful autoclave run (right tube)</a:t>
            </a:r>
            <a:r>
              <a:rPr lang="en-US" sz="1600" dirty="0" smtClean="0">
                <a:solidFill>
                  <a:srgbClr val="000000"/>
                </a:solidFill>
              </a:rPr>
              <a:t>. (</a:t>
            </a:r>
            <a:r>
              <a:rPr lang="en-US" sz="1600" dirty="0">
                <a:solidFill>
                  <a:srgbClr val="000000"/>
                </a:solidFill>
              </a:rPr>
              <a:t>credit: modification of work by Brian Forster)</a:t>
            </a:r>
          </a:p>
        </p:txBody>
      </p:sp>
      <p:pic>
        <p:nvPicPr>
          <p:cNvPr id="7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8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1799</Words>
  <Application>Microsoft Macintosh PowerPoint</Application>
  <PresentationFormat>On-screen Show (4:3)</PresentationFormat>
  <Paragraphs>91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Essential</vt:lpstr>
      <vt:lpstr>PowerPoint Presentation</vt:lpstr>
      <vt:lpstr>Figure 13.1</vt:lpstr>
      <vt:lpstr>Figure 13.2</vt:lpstr>
      <vt:lpstr>Figure 13.3</vt:lpstr>
      <vt:lpstr>Figure 13.4</vt:lpstr>
      <vt:lpstr>Figure 13.5</vt:lpstr>
      <vt:lpstr>Figure 13.6</vt:lpstr>
      <vt:lpstr>Figure 13.7</vt:lpstr>
      <vt:lpstr>Figure 13.8</vt:lpstr>
      <vt:lpstr>Figure 13.9</vt:lpstr>
      <vt:lpstr>Figure 13.10</vt:lpstr>
      <vt:lpstr>Figure 13.11</vt:lpstr>
      <vt:lpstr>Figure 13.12</vt:lpstr>
      <vt:lpstr>Figure 13.13</vt:lpstr>
      <vt:lpstr>Figure 13.14</vt:lpstr>
      <vt:lpstr>Figure 13.15</vt:lpstr>
      <vt:lpstr>Figure 13.16</vt:lpstr>
      <vt:lpstr>Figure 13.17</vt:lpstr>
      <vt:lpstr>Figure 13.18</vt:lpstr>
      <vt:lpstr>Figure 13.19</vt:lpstr>
      <vt:lpstr>Figure 13.20</vt:lpstr>
      <vt:lpstr>Figure 13.21</vt:lpstr>
      <vt:lpstr>Figure 13.22</vt:lpstr>
      <vt:lpstr>Figure 13.23</vt:lpstr>
      <vt:lpstr>Figure 13.24</vt:lpstr>
      <vt:lpstr>Figure 13.25</vt:lpstr>
      <vt:lpstr>Figure 13.26</vt:lpstr>
      <vt:lpstr>Figure 13.27</vt:lpstr>
      <vt:lpstr>Figure 13.28</vt:lpstr>
      <vt:lpstr>Figure 13.29</vt:lpstr>
      <vt:lpstr>Figure 13.30</vt:lpstr>
      <vt:lpstr>Figure 13.31</vt:lpstr>
      <vt:lpstr>Figure 13.32</vt:lpstr>
      <vt:lpstr>Figure 13.33</vt:lpstr>
      <vt:lpstr>Figure 13.34</vt:lpstr>
      <vt:lpstr>PowerPoint Presentation</vt:lpstr>
    </vt:vector>
  </TitlesOfParts>
  <Company>WNI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emacuser</cp:lastModifiedBy>
  <cp:revision>56</cp:revision>
  <dcterms:created xsi:type="dcterms:W3CDTF">2012-06-04T02:13:36Z</dcterms:created>
  <dcterms:modified xsi:type="dcterms:W3CDTF">2016-11-16T08:36:38Z</dcterms:modified>
</cp:coreProperties>
</file>