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33"/>
  </p:handoutMasterIdLst>
  <p:sldIdLst>
    <p:sldId id="256" r:id="rId2"/>
    <p:sldId id="277" r:id="rId3"/>
    <p:sldId id="280" r:id="rId4"/>
    <p:sldId id="281" r:id="rId5"/>
    <p:sldId id="282" r:id="rId6"/>
    <p:sldId id="273" r:id="rId7"/>
    <p:sldId id="285" r:id="rId8"/>
    <p:sldId id="286" r:id="rId9"/>
    <p:sldId id="283" r:id="rId10"/>
    <p:sldId id="287" r:id="rId11"/>
    <p:sldId id="288" r:id="rId12"/>
    <p:sldId id="289" r:id="rId13"/>
    <p:sldId id="291" r:id="rId14"/>
    <p:sldId id="290" r:id="rId15"/>
    <p:sldId id="284" r:id="rId16"/>
    <p:sldId id="292" r:id="rId17"/>
    <p:sldId id="294" r:id="rId18"/>
    <p:sldId id="295" r:id="rId19"/>
    <p:sldId id="297" r:id="rId20"/>
    <p:sldId id="296" r:id="rId21"/>
    <p:sldId id="299" r:id="rId22"/>
    <p:sldId id="301" r:id="rId23"/>
    <p:sldId id="302" r:id="rId24"/>
    <p:sldId id="300" r:id="rId25"/>
    <p:sldId id="298" r:id="rId26"/>
    <p:sldId id="303" r:id="rId27"/>
    <p:sldId id="306" r:id="rId28"/>
    <p:sldId id="307" r:id="rId29"/>
    <p:sldId id="308" r:id="rId30"/>
    <p:sldId id="309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0" autoAdjust="0"/>
  </p:normalViewPr>
  <p:slideViewPr>
    <p:cSldViewPr snapToGrid="0" snapToObjects="1">
      <p:cViewPr varScale="1">
        <p:scale>
          <a:sx n="115" d="100"/>
          <a:sy n="115" d="100"/>
        </p:scale>
        <p:origin x="-1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microbiology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12 </a:t>
            </a:r>
            <a:r>
              <a:rPr lang="en-US" sz="2000" b="1" dirty="0" smtClean="0">
                <a:solidFill>
                  <a:srgbClr val="212F62"/>
                </a:solidFill>
                <a:latin typeface="+mn-lt"/>
              </a:rPr>
              <a:t>MODERN APPLICATIONS OF MICROBIAL GENETICS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984"/>
            <a:ext cx="2010682" cy="26027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027" name="Picture 3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04688"/>
            <a:ext cx="1588122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12.9</a:t>
            </a:r>
            <a:endParaRPr lang="en-US" dirty="0"/>
          </a:p>
        </p:txBody>
      </p:sp>
      <p:pic>
        <p:nvPicPr>
          <p:cNvPr id="2" name="Picture Placeholder 1" descr="OSC_Microbio_12_01_electropo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97" b="-1099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Electroporation is one laboratory technique used to introduce DNA into eukaryotic cells.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3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12.10</a:t>
            </a:r>
            <a:endParaRPr lang="en-US" dirty="0"/>
          </a:p>
        </p:txBody>
      </p:sp>
      <p:pic>
        <p:nvPicPr>
          <p:cNvPr id="2" name="Picture Placeholder 1" descr="OSC_Microbio_12_01_microinje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Microinjection is another technique for introducing DNA into eukaryotic cells. A microinjection </a:t>
            </a:r>
            <a:r>
              <a:rPr lang="en-US" sz="1600" dirty="0" smtClean="0"/>
              <a:t>needle containing </a:t>
            </a:r>
            <a:r>
              <a:rPr lang="en-US" sz="1600" dirty="0"/>
              <a:t>recombinant DNA is able to penetrate both the cell membrane and nuclear envelope.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12.11</a:t>
            </a:r>
            <a:endParaRPr lang="en-US" dirty="0"/>
          </a:p>
        </p:txBody>
      </p:sp>
      <p:pic>
        <p:nvPicPr>
          <p:cNvPr id="2" name="Picture Placeholder 1" descr="OSC_Microbio_12_01_GeneGu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28" b="-3762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350" dirty="0"/>
              <a:t>Heavy-metal particles coated with recombinant DNA are shot into plant protoplasts using a gene </a:t>
            </a:r>
            <a:r>
              <a:rPr lang="en-US" sz="1350" dirty="0" smtClean="0"/>
              <a:t>gun. The </a:t>
            </a:r>
            <a:r>
              <a:rPr lang="en-US" sz="1350" dirty="0"/>
              <a:t>resulting transformed cells are allowed to recover and can be used to generate recombinant plants</a:t>
            </a:r>
            <a:r>
              <a:rPr lang="en-US" sz="135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350" dirty="0" smtClean="0"/>
              <a:t>A </a:t>
            </a:r>
            <a:r>
              <a:rPr lang="en-US" sz="1350" dirty="0" smtClean="0"/>
              <a:t>schematic </a:t>
            </a:r>
            <a:r>
              <a:rPr lang="en-US" sz="1350" dirty="0"/>
              <a:t>of a gene gun</a:t>
            </a:r>
            <a:r>
              <a:rPr lang="en-US" sz="135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350" dirty="0" smtClean="0"/>
              <a:t>A </a:t>
            </a:r>
            <a:r>
              <a:rPr lang="en-US" sz="1350" dirty="0"/>
              <a:t>photograph of a gene gun. (credit a, b: modification of work by JA O'Brien, </a:t>
            </a:r>
            <a:r>
              <a:rPr lang="en-US" sz="1350" dirty="0" smtClean="0"/>
              <a:t>SC Lummis</a:t>
            </a:r>
            <a:r>
              <a:rPr lang="en-US" sz="1350" dirty="0"/>
              <a:t>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2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12.12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2_01_Ti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42" b="-9542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T</a:t>
            </a:r>
            <a:r>
              <a:rPr lang="en-US" sz="1600" baseline="-25000" dirty="0">
                <a:solidFill>
                  <a:srgbClr val="000000"/>
                </a:solidFill>
              </a:rPr>
              <a:t>i</a:t>
            </a:r>
            <a:r>
              <a:rPr lang="en-US" sz="1600" dirty="0">
                <a:solidFill>
                  <a:srgbClr val="000000"/>
                </a:solidFill>
              </a:rPr>
              <a:t> plasmid of </a:t>
            </a:r>
            <a:r>
              <a:rPr lang="en-US" sz="1600" i="1" dirty="0">
                <a:solidFill>
                  <a:srgbClr val="000000"/>
                </a:solidFill>
              </a:rPr>
              <a:t>Agrobacterium tumefaciens</a:t>
            </a:r>
            <a:r>
              <a:rPr lang="en-US" sz="1600" dirty="0">
                <a:solidFill>
                  <a:srgbClr val="000000"/>
                </a:solidFill>
              </a:rPr>
              <a:t> is a useful shuttle vector for the uptake of genes </a:t>
            </a:r>
            <a:r>
              <a:rPr lang="en-US" sz="1600" dirty="0" smtClean="0">
                <a:solidFill>
                  <a:srgbClr val="000000"/>
                </a:solidFill>
              </a:rPr>
              <a:t>of interest </a:t>
            </a:r>
            <a:r>
              <a:rPr lang="en-US" sz="1600" dirty="0">
                <a:solidFill>
                  <a:srgbClr val="000000"/>
                </a:solidFill>
              </a:rPr>
              <a:t>into plant cells. The gene of interest is cloned into the T</a:t>
            </a:r>
            <a:r>
              <a:rPr lang="en-US" sz="1600" baseline="-25000" dirty="0">
                <a:solidFill>
                  <a:srgbClr val="000000"/>
                </a:solidFill>
              </a:rPr>
              <a:t>i</a:t>
            </a:r>
            <a:r>
              <a:rPr lang="en-US" sz="1600" dirty="0">
                <a:solidFill>
                  <a:srgbClr val="000000"/>
                </a:solidFill>
              </a:rPr>
              <a:t> plasmid, which is then introduced into plant </a:t>
            </a:r>
            <a:r>
              <a:rPr lang="en-US" sz="1600" dirty="0" smtClean="0">
                <a:solidFill>
                  <a:srgbClr val="000000"/>
                </a:solidFill>
              </a:rPr>
              <a:t>cells. The </a:t>
            </a:r>
            <a:r>
              <a:rPr lang="en-US" sz="1600" dirty="0">
                <a:solidFill>
                  <a:srgbClr val="000000"/>
                </a:solidFill>
              </a:rPr>
              <a:t>gene of interest then recombines into the plant cell’s genome, allowing for the production of transgenic plants.</a:t>
            </a:r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4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12.13</a:t>
            </a:r>
            <a:endParaRPr lang="en-US" dirty="0"/>
          </a:p>
        </p:txBody>
      </p:sp>
      <p:pic>
        <p:nvPicPr>
          <p:cNvPr id="2" name="Picture Placeholder 1" descr="OSC_Microbio_12_02_DNAProb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3" b="-180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DNA probes can be used to confirm the presence of a suspected pathogen in patient samples. </a:t>
            </a:r>
            <a:r>
              <a:rPr lang="en-US" sz="1600" dirty="0" smtClean="0"/>
              <a:t>This diagram </a:t>
            </a:r>
            <a:r>
              <a:rPr lang="en-US" sz="1600" dirty="0"/>
              <a:t>illustrates how a DNA probe can be used to search for a gene of interest associated with the </a:t>
            </a:r>
            <a:r>
              <a:rPr lang="en-US" sz="1600" dirty="0" smtClean="0"/>
              <a:t>suspected pathogen</a:t>
            </a:r>
            <a:r>
              <a:rPr lang="en-US" sz="1600" dirty="0"/>
              <a:t>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6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12.14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2_02_AgaroseG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6" r="-1816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process of agarose gel electrophoresis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 researcher loading samples into a </a:t>
            </a:r>
            <a:r>
              <a:rPr lang="en-US" sz="1600" dirty="0" smtClean="0">
                <a:solidFill>
                  <a:srgbClr val="000000"/>
                </a:solidFill>
              </a:rPr>
              <a:t>gel.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This photograph </a:t>
            </a:r>
            <a:r>
              <a:rPr lang="en-US" sz="1600" dirty="0">
                <a:solidFill>
                  <a:srgbClr val="000000"/>
                </a:solidFill>
              </a:rPr>
              <a:t>shows a completed electrophoresis run on an agarose gel. The DNA ladder is located in lanes 1 and 9</a:t>
            </a:r>
            <a:r>
              <a:rPr lang="en-US" sz="1600" dirty="0" smtClean="0">
                <a:solidFill>
                  <a:srgbClr val="000000"/>
                </a:solidFill>
              </a:rPr>
              <a:t>. Seven </a:t>
            </a:r>
            <a:r>
              <a:rPr lang="en-US" sz="1600" dirty="0">
                <a:solidFill>
                  <a:srgbClr val="000000"/>
                </a:solidFill>
              </a:rPr>
              <a:t>samples are located in lanes 2 through 8. The gel was stained with ethidium bromide and photographed </a:t>
            </a:r>
            <a:r>
              <a:rPr lang="en-US" sz="1600" dirty="0" smtClean="0">
                <a:solidFill>
                  <a:srgbClr val="000000"/>
                </a:solidFill>
              </a:rPr>
              <a:t>under ultraviolet </a:t>
            </a:r>
            <a:r>
              <a:rPr lang="en-US" sz="1600" dirty="0">
                <a:solidFill>
                  <a:srgbClr val="000000"/>
                </a:solidFill>
              </a:rPr>
              <a:t>light.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credit a: modification of work by Magnus Manske; credit b: modification of work by U.S. </a:t>
            </a:r>
            <a:r>
              <a:rPr lang="en-US" sz="1600" dirty="0" smtClean="0">
                <a:solidFill>
                  <a:srgbClr val="000000"/>
                </a:solidFill>
              </a:rPr>
              <a:t>Department of </a:t>
            </a:r>
            <a:r>
              <a:rPr lang="en-US" sz="1600" dirty="0">
                <a:solidFill>
                  <a:srgbClr val="000000"/>
                </a:solidFill>
              </a:rPr>
              <a:t>Agriculture; credit c: modification of work by James Jacob)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1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12.15</a:t>
            </a:r>
            <a:endParaRPr lang="en-US" dirty="0"/>
          </a:p>
        </p:txBody>
      </p:sp>
      <p:pic>
        <p:nvPicPr>
          <p:cNvPr id="2" name="Picture Placeholder 1" descr="OSC_Microbio_12_02_RFL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29" r="-2792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RFLP analysis can be used to differentiate DNA sequences. In this example, a normal chromosome </a:t>
            </a:r>
            <a:r>
              <a:rPr lang="en-US" sz="1400" dirty="0" smtClean="0"/>
              <a:t>is digested </a:t>
            </a:r>
            <a:r>
              <a:rPr lang="en-US" sz="1400" dirty="0"/>
              <a:t>into two fragments, whereas digestion of a mutated chromosome produces only one fragment. The </a:t>
            </a:r>
            <a:r>
              <a:rPr lang="en-US" sz="1400" dirty="0" smtClean="0"/>
              <a:t>small red </a:t>
            </a:r>
            <a:r>
              <a:rPr lang="en-US" sz="1400" dirty="0"/>
              <a:t>arrows pointing to the two different chromosome segments show the locations of the restriction </a:t>
            </a:r>
            <a:r>
              <a:rPr lang="en-US" sz="1400" dirty="0" smtClean="0"/>
              <a:t>enzyme recognition </a:t>
            </a:r>
            <a:r>
              <a:rPr lang="en-US" sz="1400" dirty="0"/>
              <a:t>sites. After digestion and agarose gel electrophoresis, the banding patterns reflect the change by </a:t>
            </a:r>
            <a:r>
              <a:rPr lang="en-US" sz="1400" dirty="0" smtClean="0"/>
              <a:t>showing the </a:t>
            </a:r>
            <a:r>
              <a:rPr lang="en-US" sz="1400" dirty="0"/>
              <a:t>loss of two shorter bands and the gain of a longer band. (credit: modification of work by National Center </a:t>
            </a:r>
            <a:r>
              <a:rPr lang="en-US" sz="1400" dirty="0" smtClean="0"/>
              <a:t>for Biotechnology </a:t>
            </a:r>
            <a:r>
              <a:rPr lang="en-US" sz="1400" dirty="0"/>
              <a:t>Information)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2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12.16</a:t>
            </a:r>
            <a:endParaRPr lang="en-US" dirty="0"/>
          </a:p>
        </p:txBody>
      </p:sp>
      <p:pic>
        <p:nvPicPr>
          <p:cNvPr id="2" name="Picture Placeholder 1" descr="OSC_Microbio_12_02_Souther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28" r="-3042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 the Southern blot technique, DNA fragments are first separated by agarose gel electrophoresis</a:t>
            </a:r>
            <a:r>
              <a:rPr lang="en-US" sz="1600" dirty="0" smtClean="0"/>
              <a:t>, then </a:t>
            </a:r>
            <a:r>
              <a:rPr lang="en-US" sz="1600" dirty="0"/>
              <a:t>transferred by capillary action to a nylon membrane, which is then soaked with a DNA probe tagged with </a:t>
            </a:r>
            <a:r>
              <a:rPr lang="en-US" sz="1600" dirty="0" smtClean="0"/>
              <a:t>a molecular </a:t>
            </a:r>
            <a:r>
              <a:rPr lang="en-US" sz="1600" dirty="0"/>
              <a:t>beacon for easy visualization.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7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12.17</a:t>
            </a:r>
            <a:endParaRPr lang="en-US" dirty="0"/>
          </a:p>
        </p:txBody>
      </p:sp>
      <p:pic>
        <p:nvPicPr>
          <p:cNvPr id="2" name="Picture Placeholder 1" descr="OSC_Microbio_12_02_Microarra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73" r="-3677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250" dirty="0" smtClean="0"/>
              <a:t>The steps in microarray analysis are illustrated. Here, gene expression patterns are compared between cancerous cells and healthy cells.</a:t>
            </a:r>
          </a:p>
          <a:p>
            <a:pPr marL="342900" indent="-342900">
              <a:buAutoNum type="alphaLcParenBoth"/>
            </a:pPr>
            <a:r>
              <a:rPr lang="en-US" sz="1250" dirty="0" smtClean="0"/>
              <a:t>Microarray information can be expressed as a heat map. Genes are shown on the left side; different samples are shown across the bottom. Genes expressed only in cancer cells are shown in varying shades of red; genes expressed only in normal cells are shown in varying shades of green. Genes that are expressed in both cancerous and normal cells are shown in yellow.</a:t>
            </a:r>
            <a:endParaRPr lang="en-US" sz="125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8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12.18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2_02_PAG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2" b="-18802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SDS </a:t>
            </a:r>
            <a:r>
              <a:rPr lang="en-US" sz="1600" dirty="0">
                <a:solidFill>
                  <a:srgbClr val="000000"/>
                </a:solidFill>
              </a:rPr>
              <a:t>is a detergent that denatures proteins and masks their native charges, making them </a:t>
            </a:r>
            <a:r>
              <a:rPr lang="en-US" sz="1600" dirty="0" smtClean="0">
                <a:solidFill>
                  <a:srgbClr val="000000"/>
                </a:solidFill>
              </a:rPr>
              <a:t>uniformly negatively charged.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process of SDS-PAGE is illustrated in these steps.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A </a:t>
            </a:r>
            <a:r>
              <a:rPr lang="en-US" sz="1600" dirty="0">
                <a:solidFill>
                  <a:srgbClr val="000000"/>
                </a:solidFill>
              </a:rPr>
              <a:t>photograph of an SDS-PAGE </a:t>
            </a:r>
            <a:r>
              <a:rPr lang="en-US" sz="1600" dirty="0" smtClean="0">
                <a:solidFill>
                  <a:srgbClr val="000000"/>
                </a:solidFill>
              </a:rPr>
              <a:t>gel shows </a:t>
            </a:r>
            <a:r>
              <a:rPr lang="en-US" sz="1600" dirty="0">
                <a:solidFill>
                  <a:srgbClr val="000000"/>
                </a:solidFill>
              </a:rPr>
              <a:t>Coomassie stained bands where proteins of different size have migrated along the gel in response to </a:t>
            </a:r>
            <a:r>
              <a:rPr lang="en-US" sz="1600" dirty="0" smtClean="0">
                <a:solidFill>
                  <a:srgbClr val="000000"/>
                </a:solidFill>
              </a:rPr>
              <a:t>the applied </a:t>
            </a:r>
            <a:r>
              <a:rPr lang="en-US" sz="1600" dirty="0">
                <a:solidFill>
                  <a:srgbClr val="000000"/>
                </a:solidFill>
              </a:rPr>
              <a:t>voltage. A size standard lane is visible on the right side of the gel</a:t>
            </a:r>
            <a:r>
              <a:rPr lang="en-US" sz="1600" dirty="0" smtClean="0">
                <a:solidFill>
                  <a:srgbClr val="000000"/>
                </a:solidFill>
              </a:rPr>
              <a:t>. (</a:t>
            </a:r>
            <a:r>
              <a:rPr lang="en-US" sz="1600" dirty="0">
                <a:solidFill>
                  <a:srgbClr val="000000"/>
                </a:solidFill>
              </a:rPr>
              <a:t>credit b: modification of work </a:t>
            </a:r>
            <a:r>
              <a:rPr lang="en-US" sz="1600" dirty="0" smtClean="0">
                <a:solidFill>
                  <a:srgbClr val="000000"/>
                </a:solidFill>
              </a:rPr>
              <a:t>by “</a:t>
            </a:r>
            <a:r>
              <a:rPr lang="en-US" sz="1600" dirty="0">
                <a:solidFill>
                  <a:srgbClr val="000000"/>
                </a:solidFill>
              </a:rPr>
              <a:t>GeneEd”/YouTube)</a:t>
            </a:r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2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12.1</a:t>
            </a:r>
            <a:endParaRPr lang="en-US" dirty="0"/>
          </a:p>
        </p:txBody>
      </p:sp>
      <p:pic>
        <p:nvPicPr>
          <p:cNvPr id="2" name="Picture Placeholder 1" descr="OSC_Microbio_12_00_thermocycl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4" b="-554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370" dirty="0"/>
              <a:t>A thermal cycler (left) is used during a polymerase chain reaction (PCR). PCR amplifies the number </a:t>
            </a:r>
            <a:r>
              <a:rPr lang="en-US" sz="1370" dirty="0" smtClean="0"/>
              <a:t>of copies </a:t>
            </a:r>
            <a:r>
              <a:rPr lang="en-US" sz="1370" dirty="0"/>
              <a:t>of DNA and can assist in diagnosis of infections caused by microbes that are difficult to culture, such </a:t>
            </a:r>
            <a:r>
              <a:rPr lang="en-US" sz="1370" dirty="0" smtClean="0"/>
              <a:t>as </a:t>
            </a:r>
            <a:r>
              <a:rPr lang="en-US" sz="1370" i="1" dirty="0" smtClean="0"/>
              <a:t>Chlamydia </a:t>
            </a:r>
            <a:r>
              <a:rPr lang="en-US" sz="1370" i="1" dirty="0"/>
              <a:t>trachomatis </a:t>
            </a:r>
            <a:r>
              <a:rPr lang="en-US" sz="1370" dirty="0"/>
              <a:t>(right). </a:t>
            </a:r>
            <a:r>
              <a:rPr lang="en-US" sz="1370" i="1" dirty="0"/>
              <a:t>C. trachomatis </a:t>
            </a:r>
            <a:r>
              <a:rPr lang="en-US" sz="1370" dirty="0"/>
              <a:t>causes chlamydia, the most common sexually transmitted disease </a:t>
            </a:r>
            <a:r>
              <a:rPr lang="en-US" sz="1370" dirty="0" smtClean="0"/>
              <a:t>in the </a:t>
            </a:r>
            <a:r>
              <a:rPr lang="en-US" sz="1370" dirty="0"/>
              <a:t>United States, and trachoma, the world’s leading cause of preventable blindness. (credit right: modification </a:t>
            </a:r>
            <a:r>
              <a:rPr lang="en-US" sz="1370" dirty="0" smtClean="0"/>
              <a:t>of work </a:t>
            </a:r>
            <a:r>
              <a:rPr lang="en-US" sz="1370" dirty="0"/>
              <a:t>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12.19</a:t>
            </a:r>
            <a:endParaRPr lang="en-US" dirty="0"/>
          </a:p>
        </p:txBody>
      </p:sp>
      <p:pic>
        <p:nvPicPr>
          <p:cNvPr id="2" name="Picture Placeholder 1" descr="OSC_Microbio_12_02_LymeRas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1" r="-2750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bulls-eye rash is one of the common symptoms of Lyme diseases, but up to 30% of </a:t>
            </a:r>
            <a:r>
              <a:rPr lang="en-US" sz="1600" dirty="0" smtClean="0"/>
              <a:t>infected individuals </a:t>
            </a:r>
            <a:r>
              <a:rPr lang="en-US" sz="1600" dirty="0"/>
              <a:t>never develop a rash. (credit: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4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12.20</a:t>
            </a:r>
            <a:endParaRPr lang="en-US" dirty="0"/>
          </a:p>
        </p:txBody>
      </p:sp>
      <p:pic>
        <p:nvPicPr>
          <p:cNvPr id="2" name="Picture Placeholder 1" descr="OSC_Microbio_12_02_PC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02" r="-4870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polymerase chain reaction (PCR) is used to produce many copies of a specific sequence of DNA.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12.21</a:t>
            </a:r>
            <a:endParaRPr lang="en-US" dirty="0"/>
          </a:p>
        </p:txBody>
      </p:sp>
      <p:pic>
        <p:nvPicPr>
          <p:cNvPr id="2" name="Picture Placeholder 1" descr="OSC_Microbio_12_02_ddNT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98" b="-3579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dideoxynucleotide is similar in structure to a deoxynucleotide, but is missing the </a:t>
            </a:r>
            <a:r>
              <a:rPr lang="en-US" sz="1600" dirty="0" smtClean="0"/>
              <a:t>3</a:t>
            </a:r>
            <a:r>
              <a:rPr lang="en-US" sz="1600" i="1" dirty="0"/>
              <a:t>ʹ</a:t>
            </a:r>
            <a:r>
              <a:rPr lang="en-US" sz="1600" dirty="0" smtClean="0"/>
              <a:t> </a:t>
            </a:r>
            <a:r>
              <a:rPr lang="en-US" sz="1600" dirty="0"/>
              <a:t>hydroxyl </a:t>
            </a:r>
            <a:r>
              <a:rPr lang="en-US" sz="1600" dirty="0" smtClean="0"/>
              <a:t>group (</a:t>
            </a:r>
            <a:r>
              <a:rPr lang="en-US" sz="1600" dirty="0"/>
              <a:t>indicated by the shaded box). When a dideoxynucleotide is incorporated into a DNA strand, DNA synthesis stops.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5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12.22</a:t>
            </a:r>
            <a:endParaRPr lang="en-US" dirty="0"/>
          </a:p>
        </p:txBody>
      </p:sp>
      <p:pic>
        <p:nvPicPr>
          <p:cNvPr id="2" name="Picture Placeholder 1" descr="OSC_Microbio_12_02_fluoroddNT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3" r="-162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570" dirty="0"/>
              <a:t>Frederick Sanger’s dideoxy chain termination method is illustrated, using ddNTPs tagged </a:t>
            </a:r>
            <a:r>
              <a:rPr lang="en-US" sz="1570" dirty="0" smtClean="0"/>
              <a:t>with fluorochromes</a:t>
            </a:r>
            <a:r>
              <a:rPr lang="en-US" sz="1570" dirty="0"/>
              <a:t>. Using ddNTPs, a mixture of DNA fragments of every possible size, varying in length by only </a:t>
            </a:r>
            <a:r>
              <a:rPr lang="en-US" sz="1570" dirty="0" smtClean="0"/>
              <a:t>one nucleotide</a:t>
            </a:r>
            <a:r>
              <a:rPr lang="en-US" sz="1570" dirty="0"/>
              <a:t>, can be generated. The DNA is separated on the basis of size and each band can be detected with </a:t>
            </a:r>
            <a:r>
              <a:rPr lang="en-US" sz="1570" dirty="0" smtClean="0"/>
              <a:t>a fluorescence </a:t>
            </a:r>
            <a:r>
              <a:rPr lang="en-US" sz="1570" dirty="0"/>
              <a:t>detector.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9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12.23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2_02_Sequenc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41" b="-11441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This diagram summarizes the Sanger sequencing method using fluorochrome-labeled ddNTPs </a:t>
            </a:r>
            <a:r>
              <a:rPr lang="en-US" sz="1600" dirty="0" smtClean="0">
                <a:solidFill>
                  <a:srgbClr val="000000"/>
                </a:solidFill>
              </a:rPr>
              <a:t>and capillary </a:t>
            </a:r>
            <a:r>
              <a:rPr lang="en-US" sz="1600" dirty="0">
                <a:solidFill>
                  <a:srgbClr val="000000"/>
                </a:solidFill>
              </a:rPr>
              <a:t>gel </a:t>
            </a:r>
            <a:r>
              <a:rPr lang="en-US" sz="1600" dirty="0" smtClean="0">
                <a:solidFill>
                  <a:srgbClr val="000000"/>
                </a:solidFill>
              </a:rPr>
              <a:t>electrophoresis.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1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12.24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2_02_Ribotypi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61" b="-15861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 gel showing PCR products of various </a:t>
            </a:r>
            <a:r>
              <a:rPr lang="en-US" sz="1600" i="1" dirty="0">
                <a:solidFill>
                  <a:srgbClr val="000000"/>
                </a:solidFill>
              </a:rPr>
              <a:t>Clostridium difficile </a:t>
            </a:r>
            <a:r>
              <a:rPr lang="en-US" sz="1600" dirty="0">
                <a:solidFill>
                  <a:srgbClr val="000000"/>
                </a:solidFill>
              </a:rPr>
              <a:t>strains. Javier’s sample is </a:t>
            </a:r>
            <a:r>
              <a:rPr lang="en-US" sz="1600" dirty="0" smtClean="0">
                <a:solidFill>
                  <a:srgbClr val="000000"/>
                </a:solidFill>
              </a:rPr>
              <a:t>shown at </a:t>
            </a:r>
            <a:r>
              <a:rPr lang="en-US" sz="1600" dirty="0">
                <a:solidFill>
                  <a:srgbClr val="000000"/>
                </a:solidFill>
              </a:rPr>
              <a:t>the bottom; note that it matches ribotype 27 in the reference set. (credit: modification of work by </a:t>
            </a:r>
            <a:r>
              <a:rPr lang="en-US" sz="1600" dirty="0" smtClean="0">
                <a:solidFill>
                  <a:srgbClr val="000000"/>
                </a:solidFill>
              </a:rPr>
              <a:t>American Society </a:t>
            </a:r>
            <a:r>
              <a:rPr lang="en-US" sz="1600" dirty="0">
                <a:solidFill>
                  <a:srgbClr val="000000"/>
                </a:solidFill>
              </a:rPr>
              <a:t>for Microbiology)</a:t>
            </a:r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12.25</a:t>
            </a:r>
            <a:endParaRPr lang="en-US" dirty="0"/>
          </a:p>
        </p:txBody>
      </p:sp>
      <p:pic>
        <p:nvPicPr>
          <p:cNvPr id="2" name="Picture Placeholder 1" descr="OSC_Microbio_12_02_Ribo_Re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78" r="-1747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 rIns="144000">
            <a:noAutofit/>
          </a:bodyPr>
          <a:lstStyle/>
          <a:p>
            <a:r>
              <a:rPr lang="en-US" sz="1600" dirty="0"/>
              <a:t>Strains of infectious bacteria, such as </a:t>
            </a:r>
            <a:r>
              <a:rPr lang="en-US" sz="1600" i="1" dirty="0"/>
              <a:t>C. difficile</a:t>
            </a:r>
            <a:r>
              <a:rPr lang="en-US" sz="1600" dirty="0"/>
              <a:t>, can be identified by molecular analysis. </a:t>
            </a:r>
            <a:r>
              <a:rPr lang="en-US" sz="1600" dirty="0" smtClean="0"/>
              <a:t>PCR ribotyping </a:t>
            </a:r>
            <a:r>
              <a:rPr lang="en-US" sz="1600" dirty="0"/>
              <a:t>is commonly used to identify particular </a:t>
            </a:r>
            <a:r>
              <a:rPr lang="en-US" sz="1600" i="1" dirty="0"/>
              <a:t>C. difficile </a:t>
            </a:r>
            <a:r>
              <a:rPr lang="en-US" sz="1600" dirty="0"/>
              <a:t>strains. Rep-PCR is an alternate </a:t>
            </a:r>
            <a:r>
              <a:rPr lang="en-US" sz="1600" dirty="0" smtClean="0"/>
              <a:t>molecular technique </a:t>
            </a:r>
            <a:r>
              <a:rPr lang="en-US" sz="1600" dirty="0"/>
              <a:t>that is also used to identify </a:t>
            </a:r>
            <a:r>
              <a:rPr lang="en-US" sz="1600" dirty="0" smtClean="0"/>
              <a:t>particular</a:t>
            </a:r>
            <a:br>
              <a:rPr lang="en-US" sz="1600" dirty="0" smtClean="0"/>
            </a:br>
            <a:r>
              <a:rPr lang="en-US" sz="1600" i="1" dirty="0" smtClean="0"/>
              <a:t>C</a:t>
            </a:r>
            <a:r>
              <a:rPr lang="en-US" sz="1600" i="1" dirty="0"/>
              <a:t>. difficile </a:t>
            </a:r>
            <a:r>
              <a:rPr lang="en-US" sz="1600" dirty="0"/>
              <a:t>strains. (credit b: modification of work by </a:t>
            </a:r>
            <a:r>
              <a:rPr lang="en-US" sz="1600" dirty="0" smtClean="0"/>
              <a:t>American Society </a:t>
            </a:r>
            <a:r>
              <a:rPr lang="en-US" sz="1600" dirty="0"/>
              <a:t>for Microbiology)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1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12.26</a:t>
            </a:r>
            <a:endParaRPr lang="en-US" dirty="0"/>
          </a:p>
        </p:txBody>
      </p:sp>
      <p:pic>
        <p:nvPicPr>
          <p:cNvPr id="2" name="Picture Placeholder 1" descr="OSC_Microbio_12_03_GF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64" b="-238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228600" indent="-228600">
              <a:buAutoNum type="alphaLcParenBoth"/>
            </a:pPr>
            <a:r>
              <a:rPr lang="en-US" sz="950" dirty="0" smtClean="0"/>
              <a:t>The </a:t>
            </a:r>
            <a:r>
              <a:rPr lang="en-US" sz="950" dirty="0"/>
              <a:t>gene encoding green fluorescence protein is a commonly used reporter gene for </a:t>
            </a:r>
            <a:r>
              <a:rPr lang="en-US" sz="950" dirty="0" smtClean="0"/>
              <a:t>monitoring gene </a:t>
            </a:r>
            <a:r>
              <a:rPr lang="en-US" sz="950" dirty="0"/>
              <a:t>expression patterns in organisms. Under ultraviolet light, GFP fluoresces. Here, two mice are expressing GFP</a:t>
            </a:r>
            <a:r>
              <a:rPr lang="en-US" sz="950" dirty="0" smtClean="0"/>
              <a:t>, while </a:t>
            </a:r>
            <a:r>
              <a:rPr lang="en-US" sz="950" dirty="0"/>
              <a:t>the middle mouse is </a:t>
            </a:r>
            <a:r>
              <a:rPr lang="en-US" sz="950" dirty="0" smtClean="0"/>
              <a:t>not.</a:t>
            </a:r>
          </a:p>
          <a:p>
            <a:pPr marL="228600" indent="-228600">
              <a:buAutoNum type="alphaLcParenBoth"/>
            </a:pPr>
            <a:r>
              <a:rPr lang="en-US" sz="950" dirty="0" smtClean="0"/>
              <a:t>GFP </a:t>
            </a:r>
            <a:r>
              <a:rPr lang="en-US" sz="950" dirty="0"/>
              <a:t>can be used as a reporter gene in bacteria as well. Here, a plate </a:t>
            </a:r>
            <a:r>
              <a:rPr lang="en-US" sz="950" dirty="0" smtClean="0"/>
              <a:t>containing bacterial </a:t>
            </a:r>
            <a:r>
              <a:rPr lang="en-US" sz="950" dirty="0"/>
              <a:t>colonies expressing GFP is </a:t>
            </a:r>
            <a:r>
              <a:rPr lang="en-US" sz="950" dirty="0" smtClean="0"/>
              <a:t>shown.</a:t>
            </a:r>
          </a:p>
          <a:p>
            <a:pPr marL="228600" indent="-228600">
              <a:buAutoNum type="alphaLcParenBoth"/>
            </a:pPr>
            <a:r>
              <a:rPr lang="en-US" sz="950" dirty="0" smtClean="0"/>
              <a:t>Blue</a:t>
            </a:r>
            <a:r>
              <a:rPr lang="en-US" sz="950" dirty="0"/>
              <a:t>-white screening in bacteria is accomplished through the use </a:t>
            </a:r>
            <a:r>
              <a:rPr lang="en-US" sz="950" dirty="0" smtClean="0"/>
              <a:t>of the </a:t>
            </a:r>
            <a:r>
              <a:rPr lang="en-US" sz="950" i="1" dirty="0"/>
              <a:t>lacZ</a:t>
            </a:r>
            <a:r>
              <a:rPr lang="en-US" sz="950" dirty="0"/>
              <a:t> reporter gene, followed by plating of bacteria onto medium containing X-gal. Cleavage of X-gal by the </a:t>
            </a:r>
            <a:r>
              <a:rPr lang="en-US" sz="950" dirty="0" smtClean="0"/>
              <a:t>LacZ enzyme </a:t>
            </a:r>
            <a:r>
              <a:rPr lang="en-US" sz="950" dirty="0"/>
              <a:t>results in the formation of blue colonies</a:t>
            </a:r>
            <a:r>
              <a:rPr lang="en-US" sz="950" dirty="0" smtClean="0"/>
              <a:t>. (</a:t>
            </a:r>
            <a:r>
              <a:rPr lang="en-US" sz="950" dirty="0"/>
              <a:t>credit a: modification of work by Ingrid Moen, Charlotte Jevne, </a:t>
            </a:r>
            <a:r>
              <a:rPr lang="en-US" sz="950" dirty="0" smtClean="0"/>
              <a:t>Jian Wang</a:t>
            </a:r>
            <a:r>
              <a:rPr lang="en-US" sz="950" dirty="0"/>
              <a:t>, Karl-Henning Kalland, Martha Chekenya, Lars A Akslen, Linda Sleire, Per </a:t>
            </a:r>
            <a:r>
              <a:rPr lang="en-US" sz="950" dirty="0" err="1" smtClean="0"/>
              <a:t>Ø</a:t>
            </a:r>
            <a:r>
              <a:rPr lang="en-US" sz="950" dirty="0" smtClean="0"/>
              <a:t> </a:t>
            </a:r>
            <a:r>
              <a:rPr lang="en-US" sz="950" dirty="0"/>
              <a:t>Enger, Rolf K Reed, Anne </a:t>
            </a:r>
            <a:r>
              <a:rPr lang="en-US" sz="950" dirty="0" smtClean="0"/>
              <a:t>M </a:t>
            </a:r>
            <a:r>
              <a:rPr lang="en-US" sz="950" dirty="0" err="1"/>
              <a:t>Øyan</a:t>
            </a:r>
            <a:r>
              <a:rPr lang="en-US" sz="950" dirty="0"/>
              <a:t>, Linda EB Stuhr; credit b: modification of work by “2.5JIGEN.com”/Flickr; credit c: modification of work </a:t>
            </a:r>
            <a:r>
              <a:rPr lang="en-US" sz="950" dirty="0" smtClean="0"/>
              <a:t>by </a:t>
            </a:r>
            <a:r>
              <a:rPr lang="en-US" sz="950" dirty="0" smtClean="0"/>
              <a:t>American </a:t>
            </a:r>
            <a:r>
              <a:rPr lang="en-US" sz="950" dirty="0"/>
              <a:t>Society for Microbiology</a:t>
            </a:r>
            <a:r>
              <a:rPr lang="en-US" sz="950" dirty="0" smtClean="0"/>
              <a:t>)</a:t>
            </a:r>
          </a:p>
          <a:p>
            <a:pPr marL="342900" indent="-342900">
              <a:buAutoNum type="alphaLcParenBoth"/>
            </a:pPr>
            <a:endParaRPr lang="en-US" sz="95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0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12.27</a:t>
            </a:r>
            <a:endParaRPr lang="en-US" dirty="0"/>
          </a:p>
        </p:txBody>
      </p:sp>
      <p:pic>
        <p:nvPicPr>
          <p:cNvPr id="2" name="Picture Placeholder 1" descr="OSC_Microbio_12_03_Noncodi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4" r="-1060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Cells like the eukaryotic cell shown in this diagram commonly make small antisense RNA </a:t>
            </a:r>
            <a:r>
              <a:rPr lang="en-US" sz="1600" dirty="0" smtClean="0"/>
              <a:t>molecules with </a:t>
            </a:r>
            <a:r>
              <a:rPr lang="en-US" sz="1600" dirty="0"/>
              <a:t>sequences complementary to specific mRNA molecules. When an antisense RNA molecule is bound to </a:t>
            </a:r>
            <a:r>
              <a:rPr lang="en-US" sz="1600" dirty="0" smtClean="0"/>
              <a:t>an mRNA </a:t>
            </a:r>
            <a:r>
              <a:rPr lang="en-US" sz="1600" dirty="0"/>
              <a:t>molecule, the mRNA can no longer be used to direct protein synthesis. (credit: modification of work </a:t>
            </a:r>
            <a:r>
              <a:rPr lang="en-US" sz="1600" dirty="0" smtClean="0"/>
              <a:t>by Robinson </a:t>
            </a:r>
            <a:r>
              <a:rPr lang="en-US" sz="1600" dirty="0"/>
              <a:t>R)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5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12.28</a:t>
            </a:r>
            <a:endParaRPr lang="en-US" dirty="0"/>
          </a:p>
        </p:txBody>
      </p:sp>
      <p:pic>
        <p:nvPicPr>
          <p:cNvPr id="2" name="Picture Placeholder 1" descr="OSC_Microbio_12_03_siRN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2" r="-1984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diagram illustrates the process of using siRNA or miRNA in a eukaryotic cell to silence </a:t>
            </a:r>
            <a:r>
              <a:rPr lang="en-US" sz="1600" dirty="0" smtClean="0"/>
              <a:t>genes involved </a:t>
            </a:r>
            <a:r>
              <a:rPr lang="en-US" sz="1600" dirty="0"/>
              <a:t>in the pathogenesis of various diseases. (credit: modification of work by National Center for </a:t>
            </a:r>
            <a:r>
              <a:rPr lang="en-US" sz="1600" dirty="0" smtClean="0"/>
              <a:t>Biotechnology Information</a:t>
            </a:r>
            <a:r>
              <a:rPr lang="en-US" sz="1600" dirty="0"/>
              <a:t>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8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</a:t>
            </a:r>
            <a:endParaRPr lang="en-US" dirty="0"/>
          </a:p>
        </p:txBody>
      </p:sp>
      <p:pic>
        <p:nvPicPr>
          <p:cNvPr id="2" name="Picture Placeholder 1" descr="OSC_Microbio_12_01_RecombTec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61" b="-2816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Recombinant DNA technology is the artificial recombination of DNA from two organisms. In </a:t>
            </a:r>
            <a:r>
              <a:rPr lang="en-US" sz="1600" dirty="0" smtClean="0"/>
              <a:t>this example</a:t>
            </a:r>
            <a:r>
              <a:rPr lang="en-US" sz="1600" dirty="0"/>
              <a:t>, the human insulin gene is inserted into a bacterial plasmid. This recombinant plasmid can then be used </a:t>
            </a:r>
            <a:r>
              <a:rPr lang="en-US" sz="1600" dirty="0" smtClean="0"/>
              <a:t>to transform </a:t>
            </a:r>
            <a:r>
              <a:rPr lang="en-US" sz="1600" dirty="0"/>
              <a:t>bacteria, which gain the ability to produce the insulin protein.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2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12.29</a:t>
            </a:r>
            <a:endParaRPr lang="en-US" dirty="0"/>
          </a:p>
        </p:txBody>
      </p:sp>
      <p:pic>
        <p:nvPicPr>
          <p:cNvPr id="2" name="Picture Placeholder 1" descr="OSC_Microbio_12_01_GeneTh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7" r="-672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Gene therapy using an adenovirus vector can be used to treat or cure certain genetic diseases </a:t>
            </a:r>
            <a:r>
              <a:rPr lang="en-US" sz="1600" dirty="0" smtClean="0"/>
              <a:t>in which </a:t>
            </a:r>
            <a:r>
              <a:rPr lang="en-US" sz="1600" dirty="0"/>
              <a:t>a patient has a defective gene. (credit: modification of work by National Institutes of Health)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7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>
              <a:solidFill>
                <a:srgbClr val="6CB255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8062912" cy="5256973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file is </a:t>
            </a:r>
            <a:r>
              <a:rPr lang="en-US" sz="1600">
                <a:solidFill>
                  <a:schemeClr val="tx1"/>
                </a:solidFill>
              </a:rPr>
              <a:t>copyright </a:t>
            </a:r>
            <a:r>
              <a:rPr lang="en-US" sz="1600" smtClean="0">
                <a:solidFill>
                  <a:schemeClr val="tx1"/>
                </a:solidFill>
              </a:rPr>
              <a:t>2016, </a:t>
            </a:r>
            <a:r>
              <a:rPr lang="en-US" sz="1600" dirty="0">
                <a:solidFill>
                  <a:schemeClr val="tx1"/>
                </a:solidFill>
              </a:rPr>
              <a:t>Rice University. All Rights Reserved.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44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12.3</a:t>
            </a:r>
            <a:endParaRPr lang="en-US" dirty="0"/>
          </a:p>
        </p:txBody>
      </p:sp>
      <p:pic>
        <p:nvPicPr>
          <p:cNvPr id="2" name="Picture Placeholder 1" descr="OSC_Microbio_12_01_Recut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82" r="-2788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LcParenBoth"/>
            </a:pPr>
            <a:r>
              <a:rPr lang="en-US" sz="1100" dirty="0" smtClean="0"/>
              <a:t>In </a:t>
            </a:r>
            <a:r>
              <a:rPr lang="en-US" sz="1100" dirty="0"/>
              <a:t>this six-nucleotide restriction enzyme site, recognized by the enzyme </a:t>
            </a:r>
            <a:r>
              <a:rPr lang="en-US" sz="1100" i="1" dirty="0" err="1"/>
              <a:t>Bam</a:t>
            </a:r>
            <a:r>
              <a:rPr lang="en-US" sz="1100" dirty="0" err="1"/>
              <a:t>HI</a:t>
            </a:r>
            <a:r>
              <a:rPr lang="en-US" sz="1100" dirty="0"/>
              <a:t>, notice that </a:t>
            </a:r>
            <a:r>
              <a:rPr lang="en-US" sz="1100" dirty="0" smtClean="0"/>
              <a:t>the sequence </a:t>
            </a:r>
            <a:r>
              <a:rPr lang="en-US" sz="1100" dirty="0"/>
              <a:t>reads the same in the </a:t>
            </a:r>
            <a:r>
              <a:rPr lang="en-US" sz="1100" dirty="0" smtClean="0"/>
              <a:t>5</a:t>
            </a:r>
            <a:r>
              <a:rPr lang="en-US" sz="1100" i="1" dirty="0"/>
              <a:t>ʹ</a:t>
            </a:r>
            <a:r>
              <a:rPr lang="en-US" sz="1100" dirty="0" smtClean="0"/>
              <a:t> </a:t>
            </a:r>
            <a:r>
              <a:rPr lang="en-US" sz="1100" dirty="0"/>
              <a:t>to </a:t>
            </a:r>
            <a:r>
              <a:rPr lang="en-US" sz="1100" dirty="0" smtClean="0"/>
              <a:t>3</a:t>
            </a:r>
            <a:r>
              <a:rPr lang="en-US" sz="1100" i="1" dirty="0"/>
              <a:t>ʹ</a:t>
            </a:r>
            <a:r>
              <a:rPr lang="en-US" sz="1100" dirty="0" smtClean="0"/>
              <a:t> </a:t>
            </a:r>
            <a:r>
              <a:rPr lang="en-US" sz="1100" dirty="0"/>
              <a:t>direction on both strands. This is known as a palindrome. The cutting of </a:t>
            </a:r>
            <a:r>
              <a:rPr lang="en-US" sz="1100" dirty="0" smtClean="0"/>
              <a:t>the DNA </a:t>
            </a:r>
            <a:r>
              <a:rPr lang="en-US" sz="1100" dirty="0"/>
              <a:t>by the restriction enzyme at the sites (indicated by the black arrows) produces DNA fragments with sticky </a:t>
            </a:r>
            <a:r>
              <a:rPr lang="en-US" sz="1100" dirty="0" smtClean="0"/>
              <a:t>ends. Another </a:t>
            </a:r>
            <a:r>
              <a:rPr lang="en-US" sz="1100" dirty="0"/>
              <a:t>piece of DNA cut with the same restriction enzyme could attach to one of these sticky ends, forming </a:t>
            </a:r>
            <a:r>
              <a:rPr lang="en-US" sz="1100" dirty="0" smtClean="0"/>
              <a:t>a recombinant </a:t>
            </a:r>
            <a:r>
              <a:rPr lang="en-US" sz="1100" dirty="0"/>
              <a:t>DNA molecule. </a:t>
            </a:r>
            <a:endParaRPr lang="en-US" sz="1100" dirty="0" smtClean="0"/>
          </a:p>
          <a:p>
            <a:pPr marL="342900" indent="-342900">
              <a:buAutoNum type="alphaLcParenBoth"/>
            </a:pPr>
            <a:r>
              <a:rPr lang="en-US" sz="1100" dirty="0" smtClean="0"/>
              <a:t>This </a:t>
            </a:r>
            <a:r>
              <a:rPr lang="en-US" sz="1100" dirty="0"/>
              <a:t>four-nucleotide recognition site also exhibits a palindromic sequence. </a:t>
            </a:r>
            <a:r>
              <a:rPr lang="en-US" sz="1100" dirty="0" smtClean="0"/>
              <a:t>The cutting </a:t>
            </a:r>
            <a:r>
              <a:rPr lang="en-US" sz="1100" dirty="0"/>
              <a:t>of the DNA by the restriction enzyme </a:t>
            </a:r>
            <a:r>
              <a:rPr lang="en-US" sz="1100" i="1" dirty="0"/>
              <a:t>Hae</a:t>
            </a:r>
            <a:r>
              <a:rPr lang="en-US" sz="1100" dirty="0"/>
              <a:t>III at the indicated sites produces DNA fragments with blunt </a:t>
            </a:r>
            <a:r>
              <a:rPr lang="en-US" sz="1100" dirty="0" smtClean="0"/>
              <a:t>ends. Any </a:t>
            </a:r>
            <a:r>
              <a:rPr lang="en-US" sz="1100" dirty="0"/>
              <a:t>other piece of blunt DNA could attach to one of the blunt ends produced, forming a recombinant DNA molecule.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8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12.4</a:t>
            </a:r>
            <a:endParaRPr lang="en-US" dirty="0"/>
          </a:p>
        </p:txBody>
      </p:sp>
      <p:pic>
        <p:nvPicPr>
          <p:cNvPr id="2" name="Picture Placeholder 1" descr="OSC_Microbio_12_01_pUC1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60" r="-2656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The artificially constructed plasmid vector pUC19 is commonly used for cloning foreign DNA. </a:t>
            </a:r>
            <a:r>
              <a:rPr lang="en-US" sz="1600" dirty="0" smtClean="0"/>
              <a:t>Arrows indicate </a:t>
            </a:r>
            <a:r>
              <a:rPr lang="en-US" sz="1600" dirty="0"/>
              <a:t>the directions in which the genes are transcribed. Note the </a:t>
            </a:r>
            <a:r>
              <a:rPr lang="en-US" sz="1600" dirty="0" err="1"/>
              <a:t>polylinker</a:t>
            </a:r>
            <a:r>
              <a:rPr lang="en-US" sz="1600" dirty="0"/>
              <a:t> site, containing multiple </a:t>
            </a:r>
            <a:r>
              <a:rPr lang="en-US" sz="1600" dirty="0" smtClean="0"/>
              <a:t>unique restriction </a:t>
            </a:r>
            <a:r>
              <a:rPr lang="en-US" sz="1600" dirty="0"/>
              <a:t>enzyme recognition sites, found within the </a:t>
            </a:r>
            <a:r>
              <a:rPr lang="en-US" sz="1600" i="1" dirty="0"/>
              <a:t>lacZ</a:t>
            </a:r>
            <a:r>
              <a:rPr lang="en-US" sz="1600" dirty="0"/>
              <a:t> reporter gene. Also note the ampicillin (</a:t>
            </a:r>
            <a:r>
              <a:rPr lang="en-US" sz="1600" i="1" dirty="0"/>
              <a:t>amp</a:t>
            </a:r>
            <a:r>
              <a:rPr lang="en-US" sz="1600" dirty="0"/>
              <a:t>) </a:t>
            </a:r>
            <a:r>
              <a:rPr lang="en-US" sz="1600" dirty="0" smtClean="0"/>
              <a:t>resistance gene </a:t>
            </a:r>
            <a:r>
              <a:rPr lang="en-US" sz="1600" dirty="0"/>
              <a:t>encoded on the plasmid.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9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12.5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2_01_MolClonin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" r="-1274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steps involved in molecular cloning using bacterial transformation are outlined in this </a:t>
            </a:r>
            <a:r>
              <a:rPr lang="en-US" sz="1600" dirty="0" smtClean="0">
                <a:solidFill>
                  <a:srgbClr val="000000"/>
                </a:solidFill>
              </a:rPr>
              <a:t>graphic flowchart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12.6</a:t>
            </a:r>
            <a:endParaRPr lang="en-US" dirty="0"/>
          </a:p>
        </p:txBody>
      </p:sp>
      <p:pic>
        <p:nvPicPr>
          <p:cNvPr id="2" name="Picture Placeholder 1" descr="OSC_Microbio_12_01_CloneLibr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25" b="-862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generation of a genomic library facilitates the discovery of the genomic DNA fragment that </a:t>
            </a:r>
            <a:r>
              <a:rPr lang="en-US" sz="1600" dirty="0" smtClean="0"/>
              <a:t>contains a </a:t>
            </a:r>
            <a:r>
              <a:rPr lang="en-US" sz="1600" dirty="0"/>
              <a:t>gene of interest. (credit “micrograph”: modification of work by National Institutes of Health)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12.7</a:t>
            </a:r>
            <a:endParaRPr lang="en-US" dirty="0"/>
          </a:p>
        </p:txBody>
      </p:sp>
      <p:pic>
        <p:nvPicPr>
          <p:cNvPr id="2" name="Picture Placeholder 1" descr="OSC_Microbio_12_01_PhageLibr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53" b="-2125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Recombinant phage DNA molecules are made by ligating digested phage particles with </a:t>
            </a:r>
            <a:r>
              <a:rPr lang="en-US" sz="1600" dirty="0" smtClean="0"/>
              <a:t>fragmented genomic </a:t>
            </a:r>
            <a:r>
              <a:rPr lang="en-US" sz="1600" dirty="0"/>
              <a:t>DNA molecules. These recombinant phage DNA molecules are packaged into phage particles and </a:t>
            </a:r>
            <a:r>
              <a:rPr lang="en-US" sz="1600" dirty="0" smtClean="0"/>
              <a:t>allowed to </a:t>
            </a:r>
            <a:r>
              <a:rPr lang="en-US" sz="1600" dirty="0"/>
              <a:t>infect a bacterial lawn. Each plaque represents a unique recombinant DNA molecule that can be further </a:t>
            </a:r>
            <a:r>
              <a:rPr lang="en-US" sz="1600" dirty="0" smtClean="0"/>
              <a:t>screened for </a:t>
            </a:r>
            <a:r>
              <a:rPr lang="en-US" sz="1600" dirty="0"/>
              <a:t>genes of interest.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8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12.8</a:t>
            </a:r>
            <a:endParaRPr lang="en-US" dirty="0"/>
          </a:p>
        </p:txBody>
      </p:sp>
      <p:pic>
        <p:nvPicPr>
          <p:cNvPr id="2" name="Picture Placeholder 1" descr="OSC_Microbio_12_01_cDNALibr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4" b="-838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Complementary DNA (cDNA) is made from mRNA by the retroviral enzyme reverse transcriptase</a:t>
            </a:r>
            <a:r>
              <a:rPr lang="en-US" sz="1600" dirty="0" smtClean="0"/>
              <a:t>, converted </a:t>
            </a:r>
            <a:r>
              <a:rPr lang="en-US" sz="1600" dirty="0"/>
              <a:t>into double-stranded copies, and inserted into either plasmid vectors or bacteriophage, producing a </a:t>
            </a:r>
            <a:r>
              <a:rPr lang="en-US" sz="1600" dirty="0" smtClean="0"/>
              <a:t>cDNA library. (credit “micrograph”: modification of work by National Institutes of Health)</a:t>
            </a:r>
            <a:endParaRPr lang="en-US" sz="160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0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1787</Words>
  <Application>Microsoft Macintosh PowerPoint</Application>
  <PresentationFormat>On-screen Show (4:3)</PresentationFormat>
  <Paragraphs>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PowerPoint Presentation</vt:lpstr>
      <vt:lpstr>Figure 12.1</vt:lpstr>
      <vt:lpstr>Figure 12.2</vt:lpstr>
      <vt:lpstr>Figure 12.3</vt:lpstr>
      <vt:lpstr>Figure 12.4</vt:lpstr>
      <vt:lpstr>Figure 12.5</vt:lpstr>
      <vt:lpstr>Figure 12.6</vt:lpstr>
      <vt:lpstr>Figure 12.7</vt:lpstr>
      <vt:lpstr>Figure 12.8</vt:lpstr>
      <vt:lpstr>Figure 12.9</vt:lpstr>
      <vt:lpstr>Figure 12.10</vt:lpstr>
      <vt:lpstr>Figure 12.11</vt:lpstr>
      <vt:lpstr>Figure 12.12</vt:lpstr>
      <vt:lpstr>Figure 12.13</vt:lpstr>
      <vt:lpstr>Figure 12.14</vt:lpstr>
      <vt:lpstr>Figure 12.15</vt:lpstr>
      <vt:lpstr>Figure 12.16</vt:lpstr>
      <vt:lpstr>Figure 12.17</vt:lpstr>
      <vt:lpstr>Figure 12.18</vt:lpstr>
      <vt:lpstr>Figure 12.19</vt:lpstr>
      <vt:lpstr>Figure 12.20</vt:lpstr>
      <vt:lpstr>Figure 12.21</vt:lpstr>
      <vt:lpstr>Figure 12.22</vt:lpstr>
      <vt:lpstr>Figure 12.23</vt:lpstr>
      <vt:lpstr>Figure 12.24</vt:lpstr>
      <vt:lpstr>Figure 12.25</vt:lpstr>
      <vt:lpstr>Figure 12.26</vt:lpstr>
      <vt:lpstr>Figure 12.27</vt:lpstr>
      <vt:lpstr>Figure 12.28</vt:lpstr>
      <vt:lpstr>Figure 12.29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emacuser</cp:lastModifiedBy>
  <cp:revision>77</cp:revision>
  <cp:lastPrinted>2016-11-04T10:14:29Z</cp:lastPrinted>
  <dcterms:created xsi:type="dcterms:W3CDTF">2012-06-04T02:13:36Z</dcterms:created>
  <dcterms:modified xsi:type="dcterms:W3CDTF">2016-11-14T10:29:31Z</dcterms:modified>
</cp:coreProperties>
</file>