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46"/>
  </p:handoutMasterIdLst>
  <p:sldIdLst>
    <p:sldId id="256" r:id="rId2"/>
    <p:sldId id="277" r:id="rId3"/>
    <p:sldId id="280" r:id="rId4"/>
    <p:sldId id="281" r:id="rId5"/>
    <p:sldId id="282" r:id="rId6"/>
    <p:sldId id="283" r:id="rId7"/>
    <p:sldId id="284" r:id="rId8"/>
    <p:sldId id="285" r:id="rId9"/>
    <p:sldId id="286" r:id="rId10"/>
    <p:sldId id="273" r:id="rId11"/>
    <p:sldId id="287" r:id="rId12"/>
    <p:sldId id="289" r:id="rId13"/>
    <p:sldId id="290" r:id="rId14"/>
    <p:sldId id="291" r:id="rId15"/>
    <p:sldId id="293" r:id="rId16"/>
    <p:sldId id="292" r:id="rId17"/>
    <p:sldId id="294" r:id="rId18"/>
    <p:sldId id="295" r:id="rId19"/>
    <p:sldId id="278" r:id="rId20"/>
    <p:sldId id="296" r:id="rId21"/>
    <p:sldId id="288" r:id="rId22"/>
    <p:sldId id="298" r:id="rId23"/>
    <p:sldId id="301" r:id="rId24"/>
    <p:sldId id="297" r:id="rId25"/>
    <p:sldId id="300" r:id="rId26"/>
    <p:sldId id="303" r:id="rId27"/>
    <p:sldId id="308" r:id="rId28"/>
    <p:sldId id="305" r:id="rId29"/>
    <p:sldId id="306" r:id="rId30"/>
    <p:sldId id="307" r:id="rId31"/>
    <p:sldId id="310" r:id="rId32"/>
    <p:sldId id="309" r:id="rId33"/>
    <p:sldId id="311" r:id="rId34"/>
    <p:sldId id="314" r:id="rId35"/>
    <p:sldId id="313" r:id="rId36"/>
    <p:sldId id="315" r:id="rId37"/>
    <p:sldId id="316" r:id="rId38"/>
    <p:sldId id="317" r:id="rId39"/>
    <p:sldId id="318" r:id="rId40"/>
    <p:sldId id="320" r:id="rId41"/>
    <p:sldId id="319" r:id="rId42"/>
    <p:sldId id="322" r:id="rId43"/>
    <p:sldId id="324" r:id="rId44"/>
    <p:sldId id="27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94600" autoAdjust="0"/>
  </p:normalViewPr>
  <p:slideViewPr>
    <p:cSldViewPr snapToGrid="0" snapToObjects="1">
      <p:cViewPr varScale="1">
        <p:scale>
          <a:sx n="115" d="100"/>
          <a:sy n="115" d="100"/>
        </p:scale>
        <p:origin x="-199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11/14/16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November 14,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November 14,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November 14,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November 14, 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smtClean="0"/>
              <a:t>College Physics</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 Chapter Title</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November 14, 2016</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g"/><Relationship Id="rId3"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g"/><Relationship Id="rId3"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 Id="rId3" Type="http://schemas.openxmlformats.org/officeDocument/2006/relationships/image" Target="../media/image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image" Target="../media/image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 Id="rId3" Type="http://schemas.openxmlformats.org/officeDocument/2006/relationships/image" Target="../media/image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 Id="rId3" Type="http://schemas.openxmlformats.org/officeDocument/2006/relationships/image" Target="../media/image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smtClean="0"/>
              <a:t>microbiology</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11 MECHANISMS OF MICROBIAL GENETICS</a:t>
            </a:r>
            <a:endParaRPr lang="en-US" sz="2000" b="1" dirty="0" smtClean="0">
              <a:solidFill>
                <a:srgbClr val="212F62"/>
              </a:solidFill>
              <a:latin typeface="+mn-lt"/>
            </a:endParaRP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758" y="2517984"/>
            <a:ext cx="2010682" cy="2602716"/>
          </a:xfrm>
          <a:prstGeom prst="rect">
            <a:avLst/>
          </a:prstGeom>
          <a:effectLst>
            <a:reflection blurRad="6350" stA="52000" endA="300" endPos="35000" dir="5400000" sy="-100000" algn="bl" rotWithShape="0"/>
          </a:effectLst>
          <a:scene3d>
            <a:camera prst="obliqueTopLeft"/>
            <a:lightRig rig="threePt" dir="t"/>
          </a:scene3d>
        </p:spPr>
      </p:pic>
      <p:pic>
        <p:nvPicPr>
          <p:cNvPr id="1027" name="Picture 3"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15200" y="5504688"/>
            <a:ext cx="1588122" cy="107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4431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solidFill>
                  <a:srgbClr val="6CB255"/>
                </a:solidFill>
              </a:rPr>
              <a:t>Figure 11.9</a:t>
            </a:r>
            <a:endParaRPr lang="en-US" sz="2400" dirty="0">
              <a:solidFill>
                <a:srgbClr val="6CB255"/>
              </a:solidFill>
            </a:endParaRPr>
          </a:p>
        </p:txBody>
      </p:sp>
      <p:pic>
        <p:nvPicPr>
          <p:cNvPr id="2" name="Picture Placeholder 1" descr="OSC_Microbio_11_02_Telomeras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37" r="-337"/>
          <a:stretch>
            <a:fillRect/>
          </a:stretch>
        </p:blipFill>
        <p:spPr>
          <a:xfrm>
            <a:off x="457200" y="1108075"/>
            <a:ext cx="4032250" cy="5256213"/>
          </a:xfrm>
        </p:spPr>
      </p:pic>
      <p:sp>
        <p:nvSpPr>
          <p:cNvPr id="14" name="Text Placeholder 13"/>
          <p:cNvSpPr>
            <a:spLocks noGrp="1"/>
          </p:cNvSpPr>
          <p:nvPr>
            <p:ph type="body" sz="quarter" idx="14"/>
          </p:nvPr>
        </p:nvSpPr>
        <p:spPr>
          <a:xfrm>
            <a:off x="4606925" y="1107617"/>
            <a:ext cx="3913188" cy="5256973"/>
          </a:xfrm>
        </p:spPr>
        <p:txBody>
          <a:bodyPr>
            <a:noAutofit/>
          </a:bodyPr>
          <a:lstStyle/>
          <a:p>
            <a:r>
              <a:rPr lang="en-US" sz="1600" dirty="0">
                <a:solidFill>
                  <a:srgbClr val="000000"/>
                </a:solidFill>
              </a:rPr>
              <a:t>In eukaryotes, the ends of the linear chromosomes are maintained by the action of the </a:t>
            </a:r>
            <a:r>
              <a:rPr lang="en-US" sz="1600" dirty="0" smtClean="0">
                <a:solidFill>
                  <a:srgbClr val="000000"/>
                </a:solidFill>
              </a:rPr>
              <a:t>telomerase enzyme</a:t>
            </a:r>
            <a:r>
              <a:rPr lang="en-US" sz="1600" dirty="0">
                <a:solidFill>
                  <a:srgbClr val="000000"/>
                </a:solidFill>
              </a:rPr>
              <a:t>.</a:t>
            </a:r>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963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11.10</a:t>
            </a:r>
            <a:endParaRPr lang="en-US" dirty="0"/>
          </a:p>
        </p:txBody>
      </p:sp>
      <p:pic>
        <p:nvPicPr>
          <p:cNvPr id="2" name="Picture Placeholder 1" descr="OSC_Microbio_11_02_RollCircl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15" b="-515"/>
          <a:stretch>
            <a:fillRect/>
          </a:stretch>
        </p:blipFill>
        <p:spPr/>
      </p:pic>
      <p:sp>
        <p:nvSpPr>
          <p:cNvPr id="7" name="Text Placeholder 6"/>
          <p:cNvSpPr>
            <a:spLocks noGrp="1"/>
          </p:cNvSpPr>
          <p:nvPr>
            <p:ph type="body" sz="quarter" idx="14"/>
          </p:nvPr>
        </p:nvSpPr>
        <p:spPr/>
        <p:txBody>
          <a:bodyPr>
            <a:normAutofit/>
          </a:bodyPr>
          <a:lstStyle/>
          <a:p>
            <a:r>
              <a:rPr lang="en-US" sz="1600" dirty="0"/>
              <a:t>The process of rolling circle replication results in the synthesis of a single new copy of the </a:t>
            </a:r>
            <a:r>
              <a:rPr lang="en-US" sz="1600" dirty="0" smtClean="0"/>
              <a:t>circular DNA </a:t>
            </a:r>
            <a:r>
              <a:rPr lang="en-US" sz="1600" dirty="0"/>
              <a:t>molecule, as shown here.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7433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11.11</a:t>
            </a:r>
            <a:endParaRPr lang="en-US" dirty="0"/>
          </a:p>
        </p:txBody>
      </p:sp>
      <p:pic>
        <p:nvPicPr>
          <p:cNvPr id="2" name="Picture Placeholder 1" descr="OSC_Microbio_11_03_TxnElong.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31" b="-4031"/>
          <a:stretch>
            <a:fillRect/>
          </a:stretch>
        </p:blipFill>
        <p:spPr/>
      </p:pic>
      <p:sp>
        <p:nvSpPr>
          <p:cNvPr id="7" name="Text Placeholder 6"/>
          <p:cNvSpPr>
            <a:spLocks noGrp="1"/>
          </p:cNvSpPr>
          <p:nvPr>
            <p:ph type="body" sz="quarter" idx="14"/>
          </p:nvPr>
        </p:nvSpPr>
        <p:spPr/>
        <p:txBody>
          <a:bodyPr>
            <a:normAutofit/>
          </a:bodyPr>
          <a:lstStyle/>
          <a:p>
            <a:r>
              <a:rPr lang="en-US" sz="1600" dirty="0"/>
              <a:t>During elongation, the bacterial RNA polymerase tracks along the DNA template, synthesizes </a:t>
            </a:r>
            <a:r>
              <a:rPr lang="en-US" sz="1600" dirty="0" smtClean="0"/>
              <a:t>mRNA in </a:t>
            </a:r>
            <a:r>
              <a:rPr lang="en-US" sz="1600" dirty="0"/>
              <a:t>the </a:t>
            </a:r>
            <a:r>
              <a:rPr lang="en-US" sz="1600" dirty="0" smtClean="0"/>
              <a:t>5</a:t>
            </a:r>
            <a:r>
              <a:rPr lang="en-US" sz="1600" i="1" dirty="0"/>
              <a:t>ʹ</a:t>
            </a:r>
            <a:r>
              <a:rPr lang="en-US" sz="1600" dirty="0" smtClean="0"/>
              <a:t> to 3</a:t>
            </a:r>
            <a:r>
              <a:rPr lang="en-US" sz="1600" i="1" dirty="0"/>
              <a:t>ʹ</a:t>
            </a:r>
            <a:r>
              <a:rPr lang="en-US" sz="1600" dirty="0" smtClean="0"/>
              <a:t> direction</a:t>
            </a:r>
            <a:r>
              <a:rPr lang="en-US" sz="1600" dirty="0"/>
              <a:t>, and unwinds and rewinds the DNA as it is read.</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2731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11.12</a:t>
            </a:r>
            <a:endParaRPr lang="en-US" dirty="0"/>
          </a:p>
        </p:txBody>
      </p:sp>
      <p:pic>
        <p:nvPicPr>
          <p:cNvPr id="2" name="Picture Placeholder 1" descr="OSC_Microbio_11_04_GenCod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7928" r="-47928"/>
          <a:stretch>
            <a:fillRect/>
          </a:stretch>
        </p:blipFill>
        <p:spPr/>
      </p:pic>
      <p:sp>
        <p:nvSpPr>
          <p:cNvPr id="7" name="Text Placeholder 6"/>
          <p:cNvSpPr>
            <a:spLocks noGrp="1"/>
          </p:cNvSpPr>
          <p:nvPr>
            <p:ph type="body" sz="quarter" idx="14"/>
          </p:nvPr>
        </p:nvSpPr>
        <p:spPr/>
        <p:txBody>
          <a:bodyPr>
            <a:noAutofit/>
          </a:bodyPr>
          <a:lstStyle/>
          <a:p>
            <a:r>
              <a:rPr lang="en-US" sz="1590" dirty="0"/>
              <a:t>This figure shows the genetic code for translating each nucleotide triplet in mRNA into an amino </a:t>
            </a:r>
            <a:r>
              <a:rPr lang="en-US" sz="1590" dirty="0" smtClean="0"/>
              <a:t>acid or </a:t>
            </a:r>
            <a:r>
              <a:rPr lang="en-US" sz="1590" dirty="0"/>
              <a:t>a termination signal in a nascent protein. The first letter of a codon is shown vertically on the left, the second </a:t>
            </a:r>
            <a:r>
              <a:rPr lang="en-US" sz="1590" dirty="0" smtClean="0"/>
              <a:t>letter of </a:t>
            </a:r>
            <a:r>
              <a:rPr lang="en-US" sz="1590" dirty="0"/>
              <a:t>a codon is shown horizontally across the top, and the third letter of a codon is shown vertically on the right. (</a:t>
            </a:r>
            <a:r>
              <a:rPr lang="en-US" sz="1590" dirty="0" smtClean="0"/>
              <a:t>credit: modification </a:t>
            </a:r>
            <a:r>
              <a:rPr lang="en-US" sz="1590" dirty="0"/>
              <a:t>of work by National Institutes of Health)</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0131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11.13</a:t>
            </a:r>
            <a:endParaRPr lang="en-US" dirty="0"/>
          </a:p>
        </p:txBody>
      </p:sp>
      <p:pic>
        <p:nvPicPr>
          <p:cNvPr id="2" name="Picture Placeholder 1" descr="OSC_Microbio_11_04_Cotrantx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0298" b="-20298"/>
          <a:stretch>
            <a:fillRect/>
          </a:stretch>
        </p:blipFill>
        <p:spPr/>
      </p:pic>
      <p:sp>
        <p:nvSpPr>
          <p:cNvPr id="7" name="Text Placeholder 6"/>
          <p:cNvSpPr>
            <a:spLocks noGrp="1"/>
          </p:cNvSpPr>
          <p:nvPr>
            <p:ph type="body" sz="quarter" idx="14"/>
          </p:nvPr>
        </p:nvSpPr>
        <p:spPr/>
        <p:txBody>
          <a:bodyPr>
            <a:normAutofit/>
          </a:bodyPr>
          <a:lstStyle/>
          <a:p>
            <a:r>
              <a:rPr lang="en-US" sz="1600" dirty="0"/>
              <a:t>In prokaryotes, multiple RNA polymerases can transcribe a single bacterial gene while </a:t>
            </a:r>
            <a:r>
              <a:rPr lang="en-US" sz="1600" dirty="0" smtClean="0"/>
              <a:t>numerous ribosomes </a:t>
            </a:r>
            <a:r>
              <a:rPr lang="en-US" sz="1600" dirty="0"/>
              <a:t>concurrently translate the mRNA transcripts into polypeptides. In this way, a specific protein can </a:t>
            </a:r>
            <a:r>
              <a:rPr lang="en-US" sz="1600" dirty="0" smtClean="0"/>
              <a:t>rapidly reach </a:t>
            </a:r>
            <a:r>
              <a:rPr lang="en-US" sz="1600" dirty="0"/>
              <a:t>a high concentration in the bacterial cell.</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7427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11.14</a:t>
            </a:r>
            <a:endParaRPr lang="en-US" dirty="0"/>
          </a:p>
        </p:txBody>
      </p:sp>
      <p:pic>
        <p:nvPicPr>
          <p:cNvPr id="2" name="Picture Placeholder 1" descr="OSC_Microbio_11_04_tRNA.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809" r="-11809"/>
          <a:stretch>
            <a:fillRect/>
          </a:stretch>
        </p:blipFill>
        <p:spPr/>
      </p:pic>
      <p:sp>
        <p:nvSpPr>
          <p:cNvPr id="7" name="Text Placeholder 6"/>
          <p:cNvSpPr>
            <a:spLocks noGrp="1"/>
          </p:cNvSpPr>
          <p:nvPr>
            <p:ph type="body" sz="quarter" idx="14"/>
          </p:nvPr>
        </p:nvSpPr>
        <p:spPr/>
        <p:txBody>
          <a:bodyPr>
            <a:noAutofit/>
          </a:bodyPr>
          <a:lstStyle/>
          <a:p>
            <a:pPr marL="342900" indent="-342900">
              <a:buAutoNum type="alphaLcParenBoth"/>
            </a:pPr>
            <a:r>
              <a:rPr lang="en-US" sz="1400" dirty="0" smtClean="0"/>
              <a:t>After folding caused by intramolecular base pairing, a tRNA molecule has one end that contains the anticodon, which interacts with the mRNA codon, and the CCA amino acid binding end. </a:t>
            </a:r>
          </a:p>
          <a:p>
            <a:pPr marL="342900" indent="-342900">
              <a:buAutoNum type="alphaLcParenBoth"/>
            </a:pPr>
            <a:r>
              <a:rPr lang="en-US" sz="1400" dirty="0" smtClean="0"/>
              <a:t>A space-filling model is helpful for visualizing the three-dimensional shape of tRNA.</a:t>
            </a:r>
          </a:p>
          <a:p>
            <a:pPr marL="342900" indent="-342900">
              <a:buAutoNum type="alphaLcParenBoth"/>
            </a:pPr>
            <a:r>
              <a:rPr lang="en-US" sz="1400" dirty="0" smtClean="0"/>
              <a:t>Simplified models are useful when drawing complex processes such as protein synthesis.</a:t>
            </a:r>
            <a:endParaRPr lang="en-US" sz="140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6718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11.15</a:t>
            </a:r>
            <a:endParaRPr lang="en-US" dirty="0"/>
          </a:p>
        </p:txBody>
      </p:sp>
      <p:pic>
        <p:nvPicPr>
          <p:cNvPr id="2" name="Picture Placeholder 1" descr="OSC_Microbio_11_04_TlnIni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892" r="-29892"/>
          <a:stretch>
            <a:fillRect/>
          </a:stretch>
        </p:blipFill>
        <p:spPr/>
      </p:pic>
      <p:sp>
        <p:nvSpPr>
          <p:cNvPr id="7" name="Text Placeholder 6"/>
          <p:cNvSpPr>
            <a:spLocks noGrp="1"/>
          </p:cNvSpPr>
          <p:nvPr>
            <p:ph type="body" sz="quarter" idx="14"/>
          </p:nvPr>
        </p:nvSpPr>
        <p:spPr/>
        <p:txBody>
          <a:bodyPr>
            <a:normAutofit/>
          </a:bodyPr>
          <a:lstStyle/>
          <a:p>
            <a:r>
              <a:rPr lang="en-US" sz="1600" dirty="0"/>
              <a:t>Translation in bacteria begins with the formation of the initiation complex, which includes the </a:t>
            </a:r>
            <a:r>
              <a:rPr lang="en-US" sz="1600" dirty="0" smtClean="0"/>
              <a:t>small ribosomal </a:t>
            </a:r>
            <a:r>
              <a:rPr lang="en-US" sz="1600" dirty="0"/>
              <a:t>subunit, the mRNA, the initiator tRNA carrying N-formyl-methionine, and initiation factors. Then the </a:t>
            </a:r>
            <a:r>
              <a:rPr lang="en-US" sz="1600" dirty="0" smtClean="0"/>
              <a:t>50S subunit </a:t>
            </a:r>
            <a:r>
              <a:rPr lang="en-US" sz="1600" dirty="0"/>
              <a:t>binds, forming an intact ribosome.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7642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11.16</a:t>
            </a:r>
            <a:endParaRPr lang="en-US" dirty="0"/>
          </a:p>
        </p:txBody>
      </p:sp>
      <p:pic>
        <p:nvPicPr>
          <p:cNvPr id="2" name="Picture Placeholder 1" descr="OSC_Microbio_11_04_ProkEuk.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433" r="-8433"/>
          <a:stretch>
            <a:fillRect/>
          </a:stretch>
        </p:blipFill>
        <p:spPr/>
      </p:pic>
      <p:sp>
        <p:nvSpPr>
          <p:cNvPr id="7" name="Text Placeholder 6"/>
          <p:cNvSpPr>
            <a:spLocks noGrp="1"/>
          </p:cNvSpPr>
          <p:nvPr>
            <p:ph type="body" sz="quarter" idx="14"/>
          </p:nvPr>
        </p:nvSpPr>
        <p:spPr/>
        <p:txBody>
          <a:bodyPr>
            <a:noAutofit/>
          </a:bodyPr>
          <a:lstStyle/>
          <a:p>
            <a:pPr marL="342900" indent="-342900">
              <a:buAutoNum type="alphaLcParenBoth"/>
            </a:pPr>
            <a:r>
              <a:rPr lang="en-US" sz="1540" dirty="0" smtClean="0"/>
              <a:t>In </a:t>
            </a:r>
            <a:r>
              <a:rPr lang="en-US" sz="1540" dirty="0"/>
              <a:t>prokaryotes, the processes of transcription and translation occur simultaneously in </a:t>
            </a:r>
            <a:r>
              <a:rPr lang="en-US" sz="1540" dirty="0" smtClean="0"/>
              <a:t>the cytoplasm</a:t>
            </a:r>
            <a:r>
              <a:rPr lang="en-US" sz="1540" dirty="0"/>
              <a:t>, allowing for a rapid cellular response to an environmental cue. </a:t>
            </a:r>
            <a:endParaRPr lang="en-US" sz="1540" dirty="0" smtClean="0"/>
          </a:p>
          <a:p>
            <a:pPr marL="342900" indent="-342900">
              <a:buAutoNum type="alphaLcParenBoth"/>
            </a:pPr>
            <a:r>
              <a:rPr lang="en-US" sz="1540" dirty="0" smtClean="0"/>
              <a:t>In </a:t>
            </a:r>
            <a:r>
              <a:rPr lang="en-US" sz="1540" dirty="0"/>
              <a:t>eukaryotes, transcription is </a:t>
            </a:r>
            <a:r>
              <a:rPr lang="en-US" sz="1540" dirty="0" smtClean="0"/>
              <a:t>localized to </a:t>
            </a:r>
            <a:r>
              <a:rPr lang="en-US" sz="1540" dirty="0"/>
              <a:t>the nucleus and translation is localized to the cytoplasm, separating these processes and necessitating </a:t>
            </a:r>
            <a:r>
              <a:rPr lang="en-US" sz="1540" dirty="0" smtClean="0"/>
              <a:t>RNA processing </a:t>
            </a:r>
            <a:r>
              <a:rPr lang="en-US" sz="1540" dirty="0"/>
              <a:t>for stability.</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0724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11.17</a:t>
            </a:r>
            <a:endParaRPr lang="en-US" dirty="0"/>
          </a:p>
        </p:txBody>
      </p:sp>
      <p:pic>
        <p:nvPicPr>
          <p:cNvPr id="2" name="Picture Placeholder 1" descr="OSC_Microbio_11_04_ComTranTbl.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262" b="-4262"/>
          <a:stretch>
            <a:fillRect/>
          </a:stretch>
        </p:blipFill>
        <p:spPr/>
      </p:pic>
      <p:sp>
        <p:nvSpPr>
          <p:cNvPr id="7" name="Text Placeholder 6"/>
          <p:cNvSpPr>
            <a:spLocks noGrp="1"/>
          </p:cNvSpPr>
          <p:nvPr>
            <p:ph type="body" sz="quarter" idx="14"/>
          </p:nvPr>
        </p:nvSpPr>
        <p:spPr/>
        <p:txBody>
          <a:bodyPr>
            <a:normAutofit/>
          </a:bodyPr>
          <a:lstStyle/>
          <a:p>
            <a:pPr marL="342900" indent="-342900">
              <a:buFontTx/>
              <a:buAutoNum type="alphaLcParenBoth"/>
            </a:pPr>
            <a:endParaRPr lang="en-US" sz="160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3965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r>
              <a:rPr lang="en-US" sz="2400" dirty="0" smtClean="0">
                <a:solidFill>
                  <a:srgbClr val="6CB255"/>
                </a:solidFill>
              </a:rPr>
              <a:t>Figure 11.18</a:t>
            </a:r>
            <a:endParaRPr lang="en-US" sz="2400" dirty="0">
              <a:solidFill>
                <a:srgbClr val="6CB255"/>
              </a:solidFill>
            </a:endParaRPr>
          </a:p>
        </p:txBody>
      </p:sp>
      <p:pic>
        <p:nvPicPr>
          <p:cNvPr id="2" name="Picture Placeholder 1" descr="OSC_Microbio_11_05_EffMu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38" b="-2738"/>
          <a:stretch>
            <a:fillRect/>
          </a:stretch>
        </p:blipFill>
        <p:spPr>
          <a:xfrm>
            <a:off x="4489450" y="1108075"/>
            <a:ext cx="4030663" cy="5256213"/>
          </a:xfrm>
        </p:spPr>
      </p:pic>
      <p:sp>
        <p:nvSpPr>
          <p:cNvPr id="14" name="Text Placeholder 13"/>
          <p:cNvSpPr>
            <a:spLocks noGrp="1"/>
          </p:cNvSpPr>
          <p:nvPr>
            <p:ph type="body" sz="quarter" idx="14"/>
          </p:nvPr>
        </p:nvSpPr>
        <p:spPr>
          <a:xfrm>
            <a:off x="457200" y="1107617"/>
            <a:ext cx="3913188" cy="5256973"/>
          </a:xfrm>
        </p:spPr>
        <p:txBody>
          <a:bodyPr>
            <a:noAutofit/>
          </a:bodyPr>
          <a:lstStyle/>
          <a:p>
            <a:r>
              <a:rPr lang="en-US" sz="1600" dirty="0">
                <a:solidFill>
                  <a:srgbClr val="000000"/>
                </a:solidFill>
              </a:rPr>
              <a:t>Mutations can lead to changes in the protein sequence encoded by the DNA</a:t>
            </a:r>
            <a:r>
              <a:rPr lang="en-US" sz="1600" dirty="0" smtClean="0">
                <a:solidFill>
                  <a:srgbClr val="000000"/>
                </a:solidFill>
              </a:rPr>
              <a:t>.</a:t>
            </a:r>
            <a:endParaRPr lang="en-US" sz="1600" dirty="0">
              <a:solidFill>
                <a:srgbClr val="000000"/>
              </a:solidFill>
            </a:endParaRPr>
          </a:p>
        </p:txBody>
      </p:sp>
      <p:pic>
        <p:nvPicPr>
          <p:cNvPr id="7"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4049"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6886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a:t>
            </a:r>
            <a:endParaRPr lang="en-US" dirty="0"/>
          </a:p>
        </p:txBody>
      </p:sp>
      <p:pic>
        <p:nvPicPr>
          <p:cNvPr id="2" name="Picture Placeholder 1" descr="OSC_Microbio_11_00_EcoliEl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619" b="-15619"/>
          <a:stretch>
            <a:fillRect/>
          </a:stretch>
        </p:blipFill>
        <p:spPr/>
      </p:pic>
      <p:sp>
        <p:nvSpPr>
          <p:cNvPr id="7" name="Text Placeholder 6"/>
          <p:cNvSpPr>
            <a:spLocks noGrp="1"/>
          </p:cNvSpPr>
          <p:nvPr>
            <p:ph type="body" sz="quarter" idx="14"/>
          </p:nvPr>
        </p:nvSpPr>
        <p:spPr/>
        <p:txBody>
          <a:bodyPr>
            <a:normAutofit/>
          </a:bodyPr>
          <a:lstStyle/>
          <a:p>
            <a:r>
              <a:rPr lang="en-US" sz="1600" i="1" dirty="0"/>
              <a:t>Escherichia coli </a:t>
            </a:r>
            <a:r>
              <a:rPr lang="en-US" sz="1600" dirty="0"/>
              <a:t>(left) may not appear to have much in common with an elephant (right), but the </a:t>
            </a:r>
            <a:r>
              <a:rPr lang="en-US" sz="1600" dirty="0" smtClean="0"/>
              <a:t>genetic blueprints </a:t>
            </a:r>
            <a:r>
              <a:rPr lang="en-US" sz="1600" dirty="0"/>
              <a:t>for these vastly different organisms are both encoded in DNA. (credit left: modification of work by NIAID</a:t>
            </a:r>
            <a:r>
              <a:rPr lang="en-US" sz="1600" dirty="0" smtClean="0"/>
              <a:t>; credit </a:t>
            </a:r>
            <a:r>
              <a:rPr lang="en-US" sz="1600" dirty="0"/>
              <a:t>right: modification of work by Tom Lubbock)</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969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11.19</a:t>
            </a:r>
            <a:endParaRPr lang="en-US" dirty="0"/>
          </a:p>
        </p:txBody>
      </p:sp>
      <p:pic>
        <p:nvPicPr>
          <p:cNvPr id="2" name="Picture Placeholder 1" descr="OSC_Microbio_11_05_HIVPrev.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5056" r="-35056"/>
          <a:stretch>
            <a:fillRect/>
          </a:stretch>
        </p:blipFill>
        <p:spPr/>
      </p:pic>
      <p:sp>
        <p:nvSpPr>
          <p:cNvPr id="7" name="Text Placeholder 6"/>
          <p:cNvSpPr>
            <a:spLocks noGrp="1"/>
          </p:cNvSpPr>
          <p:nvPr>
            <p:ph type="body" sz="quarter" idx="14"/>
          </p:nvPr>
        </p:nvSpPr>
        <p:spPr/>
        <p:txBody>
          <a:bodyPr>
            <a:normAutofit/>
          </a:bodyPr>
          <a:lstStyle/>
          <a:p>
            <a:r>
              <a:rPr lang="en-US" sz="1600" dirty="0"/>
              <a:t>HIV is highly prevalent in sub-Saharan Africa, but its prevalence is quite low in some </a:t>
            </a:r>
            <a:r>
              <a:rPr lang="en-US" sz="1600" dirty="0" smtClean="0"/>
              <a:t>other parts </a:t>
            </a:r>
            <a:r>
              <a:rPr lang="en-US" sz="1600" dirty="0"/>
              <a:t>of the world.</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4227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solidFill>
                  <a:srgbClr val="6CB255"/>
                </a:solidFill>
              </a:rPr>
              <a:t>Figure 11.20</a:t>
            </a:r>
            <a:endParaRPr lang="en-US" sz="2400" dirty="0">
              <a:solidFill>
                <a:srgbClr val="6CB255"/>
              </a:solidFill>
            </a:endParaRPr>
          </a:p>
        </p:txBody>
      </p:sp>
      <p:pic>
        <p:nvPicPr>
          <p:cNvPr id="2" name="Picture Placeholder 1" descr="OSC_Microbio_11_05_NucAnMod.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324" b="-11324"/>
          <a:stretch>
            <a:fillRect/>
          </a:stretch>
        </p:blipFill>
        <p:spPr>
          <a:xfrm>
            <a:off x="457200" y="1108075"/>
            <a:ext cx="4032250" cy="5256213"/>
          </a:xfrm>
        </p:spPr>
      </p:pic>
      <p:sp>
        <p:nvSpPr>
          <p:cNvPr id="14" name="Text Placeholder 13"/>
          <p:cNvSpPr>
            <a:spLocks noGrp="1"/>
          </p:cNvSpPr>
          <p:nvPr>
            <p:ph type="body" sz="quarter" idx="14"/>
          </p:nvPr>
        </p:nvSpPr>
        <p:spPr>
          <a:xfrm>
            <a:off x="4606925" y="1107617"/>
            <a:ext cx="3913188" cy="5256973"/>
          </a:xfrm>
        </p:spPr>
        <p:txBody>
          <a:bodyPr>
            <a:noAutofit/>
          </a:bodyPr>
          <a:lstStyle/>
          <a:p>
            <a:pPr marL="342900" indent="-342900">
              <a:buAutoNum type="alphaLcParenBoth"/>
            </a:pPr>
            <a:r>
              <a:rPr lang="en-US" sz="1600" dirty="0" smtClean="0">
                <a:solidFill>
                  <a:srgbClr val="000000"/>
                </a:solidFill>
              </a:rPr>
              <a:t>2</a:t>
            </a:r>
            <a:r>
              <a:rPr lang="en-US" sz="1600" dirty="0">
                <a:solidFill>
                  <a:srgbClr val="000000"/>
                </a:solidFill>
              </a:rPr>
              <a:t>-aminopurine nucleoside (2AP) structurally is a nucleoside analog to adenine nucleoside</a:t>
            </a:r>
            <a:r>
              <a:rPr lang="en-US" sz="1600" dirty="0" smtClean="0">
                <a:solidFill>
                  <a:srgbClr val="000000"/>
                </a:solidFill>
              </a:rPr>
              <a:t>, whereas </a:t>
            </a:r>
            <a:r>
              <a:rPr lang="en-US" sz="1600" dirty="0">
                <a:solidFill>
                  <a:srgbClr val="000000"/>
                </a:solidFill>
              </a:rPr>
              <a:t>5-bromouracil (5BU) is a nucleoside analog to thymine nucleoside. 2AP base pairs with C, converting an </a:t>
            </a:r>
            <a:r>
              <a:rPr lang="en-US" sz="1600" dirty="0" smtClean="0">
                <a:solidFill>
                  <a:srgbClr val="000000"/>
                </a:solidFill>
              </a:rPr>
              <a:t>AT base </a:t>
            </a:r>
            <a:r>
              <a:rPr lang="en-US" sz="1600" dirty="0">
                <a:solidFill>
                  <a:srgbClr val="000000"/>
                </a:solidFill>
              </a:rPr>
              <a:t>pair to a GC base pair after several rounds of replication. 5BU pairs with G, converting an AT base pair to a </a:t>
            </a:r>
            <a:r>
              <a:rPr lang="en-US" sz="1600" dirty="0" smtClean="0">
                <a:solidFill>
                  <a:srgbClr val="000000"/>
                </a:solidFill>
              </a:rPr>
              <a:t>GC base </a:t>
            </a:r>
            <a:r>
              <a:rPr lang="en-US" sz="1600" dirty="0">
                <a:solidFill>
                  <a:srgbClr val="000000"/>
                </a:solidFill>
              </a:rPr>
              <a:t>pair after several rounds of replication. </a:t>
            </a:r>
            <a:endParaRPr lang="en-US" sz="1600" dirty="0" smtClean="0">
              <a:solidFill>
                <a:srgbClr val="000000"/>
              </a:solidFill>
            </a:endParaRPr>
          </a:p>
          <a:p>
            <a:pPr marL="342900" indent="-342900">
              <a:buAutoNum type="alphaLcParenBoth"/>
            </a:pPr>
            <a:r>
              <a:rPr lang="en-US" sz="1600" dirty="0" smtClean="0">
                <a:solidFill>
                  <a:srgbClr val="000000"/>
                </a:solidFill>
              </a:rPr>
              <a:t>Nitrous </a:t>
            </a:r>
            <a:r>
              <a:rPr lang="en-US" sz="1600" dirty="0">
                <a:solidFill>
                  <a:srgbClr val="000000"/>
                </a:solidFill>
              </a:rPr>
              <a:t>acid is a different type of chemical mutagen that </a:t>
            </a:r>
            <a:r>
              <a:rPr lang="en-US" sz="1600" dirty="0" smtClean="0">
                <a:solidFill>
                  <a:srgbClr val="000000"/>
                </a:solidFill>
              </a:rPr>
              <a:t>modifies already </a:t>
            </a:r>
            <a:r>
              <a:rPr lang="en-US" sz="1600" dirty="0">
                <a:solidFill>
                  <a:srgbClr val="000000"/>
                </a:solidFill>
              </a:rPr>
              <a:t>existing nucleoside bases like C to produce U, which base pairs with A. This chemical modification, as </a:t>
            </a:r>
            <a:r>
              <a:rPr lang="en-US" sz="1600" dirty="0" smtClean="0">
                <a:solidFill>
                  <a:srgbClr val="000000"/>
                </a:solidFill>
              </a:rPr>
              <a:t>shown here</a:t>
            </a:r>
            <a:r>
              <a:rPr lang="en-US" sz="1600" dirty="0">
                <a:solidFill>
                  <a:srgbClr val="000000"/>
                </a:solidFill>
              </a:rPr>
              <a:t>, results in converting a CG base pair to a TA base pair.</a:t>
            </a:r>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4317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11.21</a:t>
            </a:r>
            <a:endParaRPr lang="en-US" dirty="0"/>
          </a:p>
        </p:txBody>
      </p:sp>
      <p:pic>
        <p:nvPicPr>
          <p:cNvPr id="2" name="Picture Placeholder 1" descr="OSC_Microbio_11_05_Intercal.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280" r="-7280"/>
          <a:stretch>
            <a:fillRect/>
          </a:stretch>
        </p:blipFill>
        <p:spPr/>
      </p:pic>
      <p:sp>
        <p:nvSpPr>
          <p:cNvPr id="7" name="Text Placeholder 6"/>
          <p:cNvSpPr>
            <a:spLocks noGrp="1"/>
          </p:cNvSpPr>
          <p:nvPr>
            <p:ph type="body" sz="quarter" idx="14"/>
          </p:nvPr>
        </p:nvSpPr>
        <p:spPr/>
        <p:txBody>
          <a:bodyPr>
            <a:normAutofit/>
          </a:bodyPr>
          <a:lstStyle/>
          <a:p>
            <a:r>
              <a:rPr lang="en-US" sz="1600" dirty="0"/>
              <a:t>Intercalating agents, such as acridine, introduce atypical spacing between base pairs, resulting in </a:t>
            </a:r>
            <a:r>
              <a:rPr lang="en-US" sz="1600" dirty="0" smtClean="0"/>
              <a:t>DNA polymerase </a:t>
            </a:r>
            <a:r>
              <a:rPr lang="en-US" sz="1600" dirty="0"/>
              <a:t>introducing either a deletion or an insertion, leading to a potential frameshift mutation.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6615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11.22</a:t>
            </a:r>
            <a:endParaRPr lang="en-US" dirty="0"/>
          </a:p>
        </p:txBody>
      </p:sp>
      <p:pic>
        <p:nvPicPr>
          <p:cNvPr id="2" name="Picture Placeholder 1" descr="OSC_Microbio_11_05_Rad.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433" b="-21433"/>
          <a:stretch>
            <a:fillRect/>
          </a:stretch>
        </p:blipFill>
        <p:spPr/>
      </p:pic>
      <p:sp>
        <p:nvSpPr>
          <p:cNvPr id="7" name="Text Placeholder 6"/>
          <p:cNvSpPr>
            <a:spLocks noGrp="1"/>
          </p:cNvSpPr>
          <p:nvPr>
            <p:ph type="body" sz="quarter" idx="14"/>
          </p:nvPr>
        </p:nvSpPr>
        <p:spPr/>
        <p:txBody>
          <a:bodyPr>
            <a:noAutofit/>
          </a:bodyPr>
          <a:lstStyle/>
          <a:p>
            <a:pPr marL="342900" indent="-342900">
              <a:buAutoNum type="alphaLcParenBoth"/>
            </a:pPr>
            <a:r>
              <a:rPr lang="en-US" sz="1440" dirty="0" smtClean="0"/>
              <a:t>Ionizing </a:t>
            </a:r>
            <a:r>
              <a:rPr lang="en-US" sz="1440" dirty="0"/>
              <a:t>radiation may lead to the formation of single-stranded and double-stranded breaks in </a:t>
            </a:r>
            <a:r>
              <a:rPr lang="en-US" sz="1440" dirty="0" smtClean="0"/>
              <a:t>the sugar</a:t>
            </a:r>
            <a:r>
              <a:rPr lang="en-US" sz="1440" dirty="0"/>
              <a:t>-phosphate backbone of DNA, as well as to the modification of bases (not shown)</a:t>
            </a:r>
            <a:r>
              <a:rPr lang="en-US" sz="1440" dirty="0" smtClean="0"/>
              <a:t>.</a:t>
            </a:r>
          </a:p>
          <a:p>
            <a:pPr marL="342900" indent="-342900">
              <a:buAutoNum type="alphaLcParenBoth"/>
            </a:pPr>
            <a:r>
              <a:rPr lang="en-US" sz="1440" dirty="0" smtClean="0"/>
              <a:t>Nonionizing </a:t>
            </a:r>
            <a:r>
              <a:rPr lang="en-US" sz="1440" dirty="0"/>
              <a:t>radiation </a:t>
            </a:r>
            <a:r>
              <a:rPr lang="en-US" sz="1440" dirty="0" smtClean="0"/>
              <a:t>like ultraviolet </a:t>
            </a:r>
            <a:r>
              <a:rPr lang="en-US" sz="1440" dirty="0"/>
              <a:t>light can lead to the formation of thymine dimers, which can stall replication and transcription and </a:t>
            </a:r>
            <a:r>
              <a:rPr lang="en-US" sz="1440" dirty="0" smtClean="0"/>
              <a:t>introduce frameshift </a:t>
            </a:r>
            <a:r>
              <a:rPr lang="en-US" sz="1440" dirty="0"/>
              <a:t>or point mutations.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530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r>
              <a:rPr lang="en-US" sz="2400" dirty="0" smtClean="0">
                <a:solidFill>
                  <a:srgbClr val="6CB255"/>
                </a:solidFill>
              </a:rPr>
              <a:t>Figure 11.23</a:t>
            </a:r>
            <a:endParaRPr lang="en-US" sz="2400" dirty="0">
              <a:solidFill>
                <a:srgbClr val="6CB255"/>
              </a:solidFill>
            </a:endParaRPr>
          </a:p>
        </p:txBody>
      </p:sp>
      <p:pic>
        <p:nvPicPr>
          <p:cNvPr id="2" name="Picture Placeholder 1" descr="OSC_Microbio_11_05_ThyDiRep.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4731" b="-4731"/>
          <a:stretch>
            <a:fillRect/>
          </a:stretch>
        </p:blipFill>
        <p:spPr>
          <a:xfrm>
            <a:off x="4489450" y="1108075"/>
            <a:ext cx="4030663" cy="5256213"/>
          </a:xfrm>
        </p:spPr>
      </p:pic>
      <p:sp>
        <p:nvSpPr>
          <p:cNvPr id="14" name="Text Placeholder 13"/>
          <p:cNvSpPr>
            <a:spLocks noGrp="1"/>
          </p:cNvSpPr>
          <p:nvPr>
            <p:ph type="body" sz="quarter" idx="14"/>
          </p:nvPr>
        </p:nvSpPr>
        <p:spPr>
          <a:xfrm>
            <a:off x="457200" y="1107617"/>
            <a:ext cx="3913188" cy="5256973"/>
          </a:xfrm>
        </p:spPr>
        <p:txBody>
          <a:bodyPr>
            <a:noAutofit/>
          </a:bodyPr>
          <a:lstStyle/>
          <a:p>
            <a:r>
              <a:rPr lang="en-US" sz="1600" dirty="0">
                <a:solidFill>
                  <a:srgbClr val="000000"/>
                </a:solidFill>
              </a:rPr>
              <a:t>Bacteria have two mechanisms for repairing thymine dimers. </a:t>
            </a:r>
            <a:endParaRPr lang="en-US" sz="1600" dirty="0" smtClean="0">
              <a:solidFill>
                <a:srgbClr val="000000"/>
              </a:solidFill>
            </a:endParaRPr>
          </a:p>
          <a:p>
            <a:pPr marL="342900" indent="-342900">
              <a:buAutoNum type="alphaLcParenBoth"/>
            </a:pPr>
            <a:r>
              <a:rPr lang="en-US" sz="1600" dirty="0" smtClean="0">
                <a:solidFill>
                  <a:srgbClr val="000000"/>
                </a:solidFill>
              </a:rPr>
              <a:t>In </a:t>
            </a:r>
            <a:r>
              <a:rPr lang="en-US" sz="1600" dirty="0">
                <a:solidFill>
                  <a:srgbClr val="000000"/>
                </a:solidFill>
              </a:rPr>
              <a:t>nucleotide excision repair, </a:t>
            </a:r>
            <a:r>
              <a:rPr lang="en-US" sz="1600" dirty="0" smtClean="0">
                <a:solidFill>
                  <a:srgbClr val="000000"/>
                </a:solidFill>
              </a:rPr>
              <a:t>an enzyme </a:t>
            </a:r>
            <a:r>
              <a:rPr lang="en-US" sz="1600" dirty="0">
                <a:solidFill>
                  <a:srgbClr val="000000"/>
                </a:solidFill>
              </a:rPr>
              <a:t>complex recognizes the distortion in the DNA complex around the thymine dimer and cuts and removes </a:t>
            </a:r>
            <a:r>
              <a:rPr lang="en-US" sz="1600" dirty="0" smtClean="0">
                <a:solidFill>
                  <a:srgbClr val="000000"/>
                </a:solidFill>
              </a:rPr>
              <a:t>the damaged </a:t>
            </a:r>
            <a:r>
              <a:rPr lang="en-US" sz="1600" dirty="0">
                <a:solidFill>
                  <a:srgbClr val="000000"/>
                </a:solidFill>
              </a:rPr>
              <a:t>DNA strand. The correct nucleotides are replaced by DNA pol I and the nucleotide strand is sealed by </a:t>
            </a:r>
            <a:r>
              <a:rPr lang="en-US" sz="1600" dirty="0" smtClean="0">
                <a:solidFill>
                  <a:srgbClr val="000000"/>
                </a:solidFill>
              </a:rPr>
              <a:t>DNA ligase</a:t>
            </a:r>
            <a:r>
              <a:rPr lang="en-US" sz="1600" dirty="0">
                <a:solidFill>
                  <a:srgbClr val="000000"/>
                </a:solidFill>
              </a:rPr>
              <a:t>. </a:t>
            </a:r>
            <a:endParaRPr lang="en-US" sz="1600" dirty="0" smtClean="0">
              <a:solidFill>
                <a:srgbClr val="000000"/>
              </a:solidFill>
            </a:endParaRPr>
          </a:p>
          <a:p>
            <a:pPr marL="342900" indent="-342900">
              <a:buAutoNum type="alphaLcParenBoth"/>
            </a:pPr>
            <a:r>
              <a:rPr lang="en-US" sz="1600" dirty="0" smtClean="0">
                <a:solidFill>
                  <a:srgbClr val="000000"/>
                </a:solidFill>
              </a:rPr>
              <a:t>In </a:t>
            </a:r>
            <a:r>
              <a:rPr lang="en-US" sz="1600" dirty="0">
                <a:solidFill>
                  <a:srgbClr val="000000"/>
                </a:solidFill>
              </a:rPr>
              <a:t>photoreactivation, the enzyme photolyase binds to the thymine dimer and, in the presence of </a:t>
            </a:r>
            <a:r>
              <a:rPr lang="en-US" sz="1600" dirty="0" smtClean="0">
                <a:solidFill>
                  <a:srgbClr val="000000"/>
                </a:solidFill>
              </a:rPr>
              <a:t>visible light</a:t>
            </a:r>
            <a:r>
              <a:rPr lang="en-US" sz="1600" dirty="0">
                <a:solidFill>
                  <a:srgbClr val="000000"/>
                </a:solidFill>
              </a:rPr>
              <a:t>, breaks apart the dimer, restoring the base pairing of the thymines with complementary adenines on the </a:t>
            </a:r>
            <a:r>
              <a:rPr lang="en-US" sz="1600" dirty="0" smtClean="0">
                <a:solidFill>
                  <a:srgbClr val="000000"/>
                </a:solidFill>
              </a:rPr>
              <a:t>opposite DNA </a:t>
            </a:r>
            <a:r>
              <a:rPr lang="en-US" sz="1600" dirty="0">
                <a:solidFill>
                  <a:srgbClr val="000000"/>
                </a:solidFill>
              </a:rPr>
              <a:t>strand</a:t>
            </a:r>
            <a:r>
              <a:rPr lang="en-US" sz="1600" dirty="0" smtClean="0">
                <a:solidFill>
                  <a:srgbClr val="000000"/>
                </a:solidFill>
              </a:rPr>
              <a:t>.</a:t>
            </a:r>
          </a:p>
          <a:p>
            <a:pPr marL="342900" indent="-342900">
              <a:buAutoNum type="alphaLcParenBoth"/>
            </a:pPr>
            <a:endParaRPr lang="en-US" sz="1600" dirty="0">
              <a:solidFill>
                <a:srgbClr val="000000"/>
              </a:solidFill>
            </a:endParaRPr>
          </a:p>
        </p:txBody>
      </p:sp>
      <p:pic>
        <p:nvPicPr>
          <p:cNvPr id="7"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4049"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6987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11.24</a:t>
            </a:r>
            <a:endParaRPr lang="en-US" dirty="0"/>
          </a:p>
        </p:txBody>
      </p:sp>
      <p:pic>
        <p:nvPicPr>
          <p:cNvPr id="2" name="Picture Placeholder 1" descr="OSC_Microbio_11_05_PosNegSel.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300" r="-8300"/>
          <a:stretch>
            <a:fillRect/>
          </a:stretch>
        </p:blipFill>
        <p:spPr/>
      </p:pic>
      <p:sp>
        <p:nvSpPr>
          <p:cNvPr id="7" name="Text Placeholder 6"/>
          <p:cNvSpPr>
            <a:spLocks noGrp="1"/>
          </p:cNvSpPr>
          <p:nvPr>
            <p:ph type="body" sz="quarter" idx="14"/>
          </p:nvPr>
        </p:nvSpPr>
        <p:spPr/>
        <p:txBody>
          <a:bodyPr>
            <a:normAutofit/>
          </a:bodyPr>
          <a:lstStyle/>
          <a:p>
            <a:r>
              <a:rPr lang="en-US" sz="1600" dirty="0"/>
              <a:t>Identification of auxotrophic mutants, like histidine auxotrophs, is done using replica plating. </a:t>
            </a:r>
            <a:r>
              <a:rPr lang="en-US" sz="1600" dirty="0" smtClean="0"/>
              <a:t>After mutagenesis</a:t>
            </a:r>
            <a:r>
              <a:rPr lang="en-US" sz="1600" dirty="0"/>
              <a:t>, colonies that grow on nutritionally complete medium but not on medium lacking histidine are </a:t>
            </a:r>
            <a:r>
              <a:rPr lang="en-US" sz="1600" dirty="0" smtClean="0"/>
              <a:t>identified as </a:t>
            </a:r>
            <a:r>
              <a:rPr lang="en-US" sz="1600" dirty="0"/>
              <a:t>histidine auxotrophs.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1019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11.25</a:t>
            </a:r>
            <a:endParaRPr lang="en-US" dirty="0"/>
          </a:p>
        </p:txBody>
      </p:sp>
      <p:pic>
        <p:nvPicPr>
          <p:cNvPr id="2" name="Picture Placeholder 1" descr="OSC_Microbio_11_05_Ame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228" r="-9228"/>
          <a:stretch>
            <a:fillRect/>
          </a:stretch>
        </p:blipFill>
        <p:spPr/>
      </p:pic>
      <p:sp>
        <p:nvSpPr>
          <p:cNvPr id="7" name="Text Placeholder 6"/>
          <p:cNvSpPr>
            <a:spLocks noGrp="1"/>
          </p:cNvSpPr>
          <p:nvPr>
            <p:ph type="body" sz="quarter" idx="14"/>
          </p:nvPr>
        </p:nvSpPr>
        <p:spPr/>
        <p:txBody>
          <a:bodyPr>
            <a:noAutofit/>
          </a:bodyPr>
          <a:lstStyle/>
          <a:p>
            <a:r>
              <a:rPr lang="en-US" sz="1570" dirty="0"/>
              <a:t>The Ames test is used to identify mutagenic, potentially carcinogenic chemicals. A </a:t>
            </a:r>
            <a:r>
              <a:rPr lang="en-US" sz="1570" i="1" dirty="0" smtClean="0"/>
              <a:t>Salmonella</a:t>
            </a:r>
            <a:r>
              <a:rPr lang="en-US" sz="1570" dirty="0" smtClean="0"/>
              <a:t> histidine </a:t>
            </a:r>
            <a:r>
              <a:rPr lang="en-US" sz="1570" dirty="0"/>
              <a:t>auxotroph is used as the test strain, exposed to a potential mutagen/carcinogen. The number of </a:t>
            </a:r>
            <a:r>
              <a:rPr lang="en-US" sz="1570" dirty="0" smtClean="0"/>
              <a:t>reversion mutants </a:t>
            </a:r>
            <a:r>
              <a:rPr lang="en-US" sz="1570" dirty="0"/>
              <a:t>capable of growing in the absence of supplied histidine is counted and compared with the number of </a:t>
            </a:r>
            <a:r>
              <a:rPr lang="en-US" sz="1570" dirty="0" smtClean="0"/>
              <a:t>natural reversion </a:t>
            </a:r>
            <a:r>
              <a:rPr lang="en-US" sz="1570" dirty="0"/>
              <a:t>mutants that arise in the absence of the potential mutagen.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832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a:t>
            </a:r>
            <a:r>
              <a:rPr lang="en-US" dirty="0" smtClean="0"/>
              <a:t>11.26</a:t>
            </a:r>
            <a:endParaRPr lang="en-US" dirty="0"/>
          </a:p>
        </p:txBody>
      </p:sp>
      <p:pic>
        <p:nvPicPr>
          <p:cNvPr id="2" name="Picture Placeholder 1" descr="OSC_Microbio_11_06_HG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067" r="-4067"/>
          <a:stretch>
            <a:fillRect/>
          </a:stretch>
        </p:blipFill>
        <p:spPr/>
      </p:pic>
      <p:sp>
        <p:nvSpPr>
          <p:cNvPr id="7" name="Text Placeholder 6"/>
          <p:cNvSpPr>
            <a:spLocks noGrp="1"/>
          </p:cNvSpPr>
          <p:nvPr>
            <p:ph type="body" sz="quarter" idx="14"/>
          </p:nvPr>
        </p:nvSpPr>
        <p:spPr/>
        <p:txBody>
          <a:bodyPr>
            <a:noAutofit/>
          </a:bodyPr>
          <a:lstStyle/>
          <a:p>
            <a:r>
              <a:rPr lang="en-US" sz="1100" dirty="0" smtClean="0"/>
              <a:t>There </a:t>
            </a:r>
            <a:r>
              <a:rPr lang="en-US" sz="1100" dirty="0"/>
              <a:t>are three prokaryote-specific mechanisms leading to horizontal gene transfer in </a:t>
            </a:r>
            <a:r>
              <a:rPr lang="en-US" sz="1100" dirty="0" smtClean="0"/>
              <a:t>prokaryotes.</a:t>
            </a:r>
          </a:p>
          <a:p>
            <a:pPr marL="228600" indent="-228600">
              <a:buAutoNum type="alphaLcParenBoth"/>
            </a:pPr>
            <a:r>
              <a:rPr lang="en-US" sz="1100" dirty="0" smtClean="0"/>
              <a:t>In transformation, the cell takes up DNA directly from the environment. The DNA may remain separate as a plasmid or be incorporated into the host genome.</a:t>
            </a:r>
          </a:p>
          <a:p>
            <a:pPr marL="228600" indent="-228600">
              <a:buAutoNum type="alphaLcParenBoth"/>
            </a:pPr>
            <a:r>
              <a:rPr lang="en-US" sz="1100" dirty="0" smtClean="0"/>
              <a:t>In </a:t>
            </a:r>
            <a:r>
              <a:rPr lang="en-US" sz="1100" dirty="0"/>
              <a:t>transduction, a bacteriophage injects DNA that is a hybrid of viral DNA and DNA from a previously infected bacterial </a:t>
            </a:r>
            <a:r>
              <a:rPr lang="en-US" sz="1100" dirty="0" smtClean="0"/>
              <a:t>cell.</a:t>
            </a:r>
          </a:p>
          <a:p>
            <a:pPr marL="228600" indent="-228600">
              <a:buAutoNum type="alphaLcParenBoth"/>
            </a:pPr>
            <a:r>
              <a:rPr lang="en-US" sz="1100" dirty="0" smtClean="0"/>
              <a:t>In </a:t>
            </a:r>
            <a:r>
              <a:rPr lang="en-US" sz="1100" dirty="0"/>
              <a:t>conjugation, DNA is transferred between cells through a cytoplasmic bridge after a conjugation pilus draws the two cells close enough to form the bridge</a:t>
            </a:r>
            <a:r>
              <a:rPr lang="en-US" sz="1100" dirty="0" smtClean="0"/>
              <a:t>.</a:t>
            </a:r>
            <a:endParaRPr lang="en-US" sz="1100" b="1" dirty="0" smtClean="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1423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11.27</a:t>
            </a:r>
            <a:endParaRPr lang="en-US" dirty="0"/>
          </a:p>
        </p:txBody>
      </p:sp>
      <p:pic>
        <p:nvPicPr>
          <p:cNvPr id="2" name="Picture Placeholder 1" descr="OSC_Microbio_11_06_VC.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085" r="-8085"/>
          <a:stretch>
            <a:fillRect/>
          </a:stretch>
        </p:blipFill>
        <p:spPr/>
      </p:pic>
      <p:sp>
        <p:nvSpPr>
          <p:cNvPr id="7" name="Text Placeholder 6"/>
          <p:cNvSpPr>
            <a:spLocks noGrp="1"/>
          </p:cNvSpPr>
          <p:nvPr>
            <p:ph type="body" sz="quarter" idx="14"/>
          </p:nvPr>
        </p:nvSpPr>
        <p:spPr/>
        <p:txBody>
          <a:bodyPr>
            <a:normAutofit/>
          </a:bodyPr>
          <a:lstStyle/>
          <a:p>
            <a:r>
              <a:rPr lang="en-US" sz="1600" dirty="0"/>
              <a:t>A scanning electron micrograph </a:t>
            </a:r>
            <a:r>
              <a:rPr lang="en-US" sz="1600" i="1" dirty="0"/>
              <a:t>of Vibrio cholerae </a:t>
            </a:r>
            <a:r>
              <a:rPr lang="en-US" sz="1600" dirty="0"/>
              <a:t>shows its characteristic curved rod shape.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3692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11.28</a:t>
            </a:r>
            <a:endParaRPr lang="en-US" dirty="0"/>
          </a:p>
        </p:txBody>
      </p:sp>
      <p:pic>
        <p:nvPicPr>
          <p:cNvPr id="2" name="Picture Placeholder 1" descr="OSC_Microbio_11_06_Conjug.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0218" r="-30218"/>
          <a:stretch>
            <a:fillRect/>
          </a:stretch>
        </p:blipFill>
        <p:spPr/>
      </p:pic>
      <p:sp>
        <p:nvSpPr>
          <p:cNvPr id="7" name="Text Placeholder 6"/>
          <p:cNvSpPr>
            <a:spLocks noGrp="1"/>
          </p:cNvSpPr>
          <p:nvPr>
            <p:ph type="body" sz="quarter" idx="14"/>
          </p:nvPr>
        </p:nvSpPr>
        <p:spPr/>
        <p:txBody>
          <a:bodyPr>
            <a:normAutofit/>
          </a:bodyPr>
          <a:lstStyle/>
          <a:p>
            <a:r>
              <a:rPr lang="en-US" sz="1600" dirty="0"/>
              <a:t>Typical conjugation of the F plasmid from an F</a:t>
            </a:r>
            <a:r>
              <a:rPr lang="en-US" sz="1600" baseline="30000" dirty="0"/>
              <a:t>+</a:t>
            </a:r>
            <a:r>
              <a:rPr lang="en-US" sz="1600" dirty="0"/>
              <a:t> cell to an F</a:t>
            </a:r>
            <a:r>
              <a:rPr lang="en-US" sz="1600" baseline="30000" dirty="0"/>
              <a:t>−</a:t>
            </a:r>
            <a:r>
              <a:rPr lang="en-US" sz="1600" dirty="0"/>
              <a:t> cell is brought about by the </a:t>
            </a:r>
            <a:r>
              <a:rPr lang="en-US" sz="1600" dirty="0" smtClean="0"/>
              <a:t>conjugation pilus </a:t>
            </a:r>
            <a:r>
              <a:rPr lang="en-US" sz="1600" dirty="0"/>
              <a:t>bringing the two cells into contact. A single strand of the F plasmid is transferred to the F</a:t>
            </a:r>
            <a:r>
              <a:rPr lang="en-US" sz="1600" baseline="30000" dirty="0"/>
              <a:t>−</a:t>
            </a:r>
            <a:r>
              <a:rPr lang="en-US" sz="1600" dirty="0"/>
              <a:t> cell, which is </a:t>
            </a:r>
            <a:r>
              <a:rPr lang="en-US" sz="1600" dirty="0" smtClean="0"/>
              <a:t>then made </a:t>
            </a:r>
            <a:r>
              <a:rPr lang="en-US" sz="1600" dirty="0"/>
              <a:t>double stranded.</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2376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11.2</a:t>
            </a:r>
            <a:endParaRPr lang="en-US" dirty="0"/>
          </a:p>
        </p:txBody>
      </p:sp>
      <p:pic>
        <p:nvPicPr>
          <p:cNvPr id="2" name="Picture Placeholder 1" descr="OSC_Microbio_11_01_CentDogma.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4799" b="-174799"/>
          <a:stretch>
            <a:fillRect/>
          </a:stretch>
        </p:blipFill>
        <p:spPr/>
      </p:pic>
      <p:sp>
        <p:nvSpPr>
          <p:cNvPr id="7" name="Text Placeholder 6"/>
          <p:cNvSpPr>
            <a:spLocks noGrp="1"/>
          </p:cNvSpPr>
          <p:nvPr>
            <p:ph type="body" sz="quarter" idx="14"/>
          </p:nvPr>
        </p:nvSpPr>
        <p:spPr/>
        <p:txBody>
          <a:bodyPr>
            <a:normAutofit/>
          </a:bodyPr>
          <a:lstStyle/>
          <a:p>
            <a:r>
              <a:rPr lang="en-US" sz="1600" dirty="0"/>
              <a:t>The central dogma states that DNA encodes messenger RNA, which, in turn, encodes protein.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3763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11.29</a:t>
            </a:r>
            <a:endParaRPr lang="en-US" dirty="0"/>
          </a:p>
        </p:txBody>
      </p:sp>
      <p:pic>
        <p:nvPicPr>
          <p:cNvPr id="2" name="Picture Placeholder 1" descr="OSC_Microbio_11_06_FtoHfr.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539" b="-18539"/>
          <a:stretch>
            <a:fillRect/>
          </a:stretch>
        </p:blipFill>
        <p:spPr/>
      </p:pic>
      <p:sp>
        <p:nvSpPr>
          <p:cNvPr id="7" name="Text Placeholder 6"/>
          <p:cNvSpPr>
            <a:spLocks noGrp="1"/>
          </p:cNvSpPr>
          <p:nvPr>
            <p:ph type="body" sz="quarter" idx="14"/>
          </p:nvPr>
        </p:nvSpPr>
        <p:spPr/>
        <p:txBody>
          <a:bodyPr>
            <a:noAutofit/>
          </a:bodyPr>
          <a:lstStyle/>
          <a:p>
            <a:pPr marL="342900" indent="-342900">
              <a:buFontTx/>
              <a:buAutoNum type="alphaLcParenBoth"/>
            </a:pPr>
            <a:r>
              <a:rPr lang="en-US" sz="1500" dirty="0">
                <a:solidFill>
                  <a:schemeClr val="tx1"/>
                </a:solidFill>
              </a:rPr>
              <a:t>The </a:t>
            </a:r>
            <a:r>
              <a:rPr lang="en-US" sz="1500" dirty="0"/>
              <a:t>F plasmid can occasionally integrate into the bacterial chromosome, producing an </a:t>
            </a:r>
            <a:r>
              <a:rPr lang="en-US" sz="1500" dirty="0" err="1"/>
              <a:t>Hfr</a:t>
            </a:r>
            <a:r>
              <a:rPr lang="en-US" sz="1500" dirty="0"/>
              <a:t> cell.</a:t>
            </a:r>
            <a:r>
              <a:rPr lang="en-US" sz="1500" dirty="0" smtClean="0"/>
              <a:t> </a:t>
            </a:r>
            <a:endParaRPr lang="en-US" sz="1500" dirty="0"/>
          </a:p>
          <a:p>
            <a:pPr marL="342900" indent="-342900">
              <a:buFontTx/>
              <a:buAutoNum type="alphaLcParenBoth"/>
            </a:pPr>
            <a:r>
              <a:rPr lang="en-US" sz="1500" dirty="0">
                <a:solidFill>
                  <a:schemeClr val="tx1"/>
                </a:solidFill>
              </a:rPr>
              <a:t>The </a:t>
            </a:r>
            <a:r>
              <a:rPr lang="en-US" sz="1500" dirty="0"/>
              <a:t>Imprecise excision of the F plasmid from the chromosome of an </a:t>
            </a:r>
            <a:r>
              <a:rPr lang="en-US" sz="1500" dirty="0" err="1"/>
              <a:t>Hfr</a:t>
            </a:r>
            <a:r>
              <a:rPr lang="en-US" sz="1500" dirty="0"/>
              <a:t> cell may lead to the production of an F’ plasmid that carries chromosomal DNA adjacent to the integration site. This F’ plasmid can be transferred to an F</a:t>
            </a:r>
            <a:r>
              <a:rPr lang="en-US" sz="1500" baseline="30000" dirty="0"/>
              <a:t>− </a:t>
            </a:r>
            <a:r>
              <a:rPr lang="en-US" sz="1500" dirty="0"/>
              <a:t>cell by </a:t>
            </a:r>
            <a:r>
              <a:rPr lang="en-US" sz="1500" dirty="0" smtClean="0"/>
              <a:t>conjugation.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7889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11.30</a:t>
            </a:r>
            <a:endParaRPr lang="en-US" dirty="0"/>
          </a:p>
        </p:txBody>
      </p:sp>
      <p:pic>
        <p:nvPicPr>
          <p:cNvPr id="2" name="Picture Placeholder 1" descr="OSC_Microbio_11_06_HFR.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136" r="-4136"/>
          <a:stretch>
            <a:fillRect/>
          </a:stretch>
        </p:blipFill>
        <p:spPr/>
      </p:pic>
      <p:sp>
        <p:nvSpPr>
          <p:cNvPr id="7" name="Text Placeholder 6"/>
          <p:cNvSpPr>
            <a:spLocks noGrp="1"/>
          </p:cNvSpPr>
          <p:nvPr>
            <p:ph type="body" sz="quarter" idx="14"/>
          </p:nvPr>
        </p:nvSpPr>
        <p:spPr/>
        <p:txBody>
          <a:bodyPr>
            <a:noAutofit/>
          </a:bodyPr>
          <a:lstStyle/>
          <a:p>
            <a:pPr marL="228600" indent="-228600">
              <a:buAutoNum type="alphaLcParenBoth"/>
            </a:pPr>
            <a:r>
              <a:rPr lang="en-US" sz="1080" dirty="0" smtClean="0"/>
              <a:t>An </a:t>
            </a:r>
            <a:r>
              <a:rPr lang="en-US" sz="1080" dirty="0" err="1"/>
              <a:t>Hfr</a:t>
            </a:r>
            <a:r>
              <a:rPr lang="en-US" sz="1080" dirty="0"/>
              <a:t> cell may attempt to transfer the entire bacterial chromosome to an F</a:t>
            </a:r>
            <a:r>
              <a:rPr lang="en-US" sz="1080" baseline="30000" dirty="0"/>
              <a:t>−</a:t>
            </a:r>
            <a:r>
              <a:rPr lang="en-US" sz="1080" dirty="0"/>
              <a:t> cell, treating </a:t>
            </a:r>
            <a:r>
              <a:rPr lang="en-US" sz="1080" dirty="0" smtClean="0"/>
              <a:t>the chromosome </a:t>
            </a:r>
            <a:r>
              <a:rPr lang="en-US" sz="1080" dirty="0"/>
              <a:t>like an extremely large F plasmid. However, contact between cells during conjugation is </a:t>
            </a:r>
            <a:r>
              <a:rPr lang="en-US" sz="1080" dirty="0" smtClean="0"/>
              <a:t>temporary. Chromosomal </a:t>
            </a:r>
            <a:r>
              <a:rPr lang="en-US" sz="1080" dirty="0"/>
              <a:t>genes closest to the integration site (gene 1) that are first displaced during rolling circle replication </a:t>
            </a:r>
            <a:r>
              <a:rPr lang="en-US" sz="1080" dirty="0" smtClean="0"/>
              <a:t>will be </a:t>
            </a:r>
            <a:r>
              <a:rPr lang="en-US" sz="1080" dirty="0"/>
              <a:t>transferred more quickly than genes far away from the integration site (gene 4). Hence, they are more likely to </a:t>
            </a:r>
            <a:r>
              <a:rPr lang="en-US" sz="1080" dirty="0" smtClean="0"/>
              <a:t>be recombined </a:t>
            </a:r>
            <a:r>
              <a:rPr lang="en-US" sz="1080" dirty="0"/>
              <a:t>into the recipient F</a:t>
            </a:r>
            <a:r>
              <a:rPr lang="en-US" sz="1080" baseline="30000" dirty="0"/>
              <a:t>−</a:t>
            </a:r>
            <a:r>
              <a:rPr lang="en-US" sz="1080" dirty="0"/>
              <a:t> cell’s </a:t>
            </a:r>
            <a:r>
              <a:rPr lang="en-US" sz="1080" dirty="0" smtClean="0"/>
              <a:t>chromosome.</a:t>
            </a:r>
          </a:p>
          <a:p>
            <a:pPr marL="228600" indent="-228600">
              <a:buAutoNum type="alphaLcParenBoth"/>
            </a:pPr>
            <a:r>
              <a:rPr lang="en-US" sz="1080" dirty="0" smtClean="0"/>
              <a:t>The </a:t>
            </a:r>
            <a:r>
              <a:rPr lang="en-US" sz="1080" dirty="0"/>
              <a:t>time it takes for a gene to be transferred, as detected </a:t>
            </a:r>
            <a:r>
              <a:rPr lang="en-US" sz="1080" dirty="0" smtClean="0"/>
              <a:t>by recombination </a:t>
            </a:r>
            <a:r>
              <a:rPr lang="en-US" sz="1080" dirty="0"/>
              <a:t>into the F</a:t>
            </a:r>
            <a:r>
              <a:rPr lang="en-US" sz="1080" baseline="30000" dirty="0"/>
              <a:t>−</a:t>
            </a:r>
            <a:r>
              <a:rPr lang="en-US" sz="1080" dirty="0"/>
              <a:t> cell’s chromosome, can be used to generate a map of the bacterial genome, such as </a:t>
            </a:r>
            <a:r>
              <a:rPr lang="en-US" sz="1080" dirty="0" smtClean="0"/>
              <a:t>this genomic </a:t>
            </a:r>
            <a:r>
              <a:rPr lang="en-US" sz="1080" dirty="0"/>
              <a:t>map of </a:t>
            </a:r>
            <a:r>
              <a:rPr lang="en-US" sz="1080" i="1" dirty="0"/>
              <a:t>E. coli</a:t>
            </a:r>
            <a:r>
              <a:rPr lang="en-US" sz="1080" dirty="0"/>
              <a:t>. Note that it takes approximately 100 minutes for the entire genome (4.6 </a:t>
            </a:r>
            <a:r>
              <a:rPr lang="en-US" sz="1080" dirty="0" err="1"/>
              <a:t>Mbp</a:t>
            </a:r>
            <a:r>
              <a:rPr lang="en-US" sz="1080" dirty="0"/>
              <a:t>) of an </a:t>
            </a:r>
            <a:r>
              <a:rPr lang="en-US" sz="1080" dirty="0" err="1"/>
              <a:t>Hfr</a:t>
            </a:r>
            <a:r>
              <a:rPr lang="en-US" sz="1080" dirty="0"/>
              <a:t> </a:t>
            </a:r>
            <a:r>
              <a:rPr lang="en-US" sz="1080" dirty="0" smtClean="0"/>
              <a:t>strain of </a:t>
            </a:r>
            <a:r>
              <a:rPr lang="en-US" sz="1080" i="1" dirty="0"/>
              <a:t>E. coli </a:t>
            </a:r>
            <a:r>
              <a:rPr lang="en-US" sz="1080" dirty="0"/>
              <a:t>to be transferred by conjugation.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8036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11.31</a:t>
            </a:r>
            <a:endParaRPr lang="en-US" dirty="0"/>
          </a:p>
        </p:txBody>
      </p:sp>
      <p:pic>
        <p:nvPicPr>
          <p:cNvPr id="2" name="Picture Placeholder 1" descr="OSC_Microbio_11_06_Transpo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342" b="-17342"/>
          <a:stretch>
            <a:fillRect/>
          </a:stretch>
        </p:blipFill>
        <p:spPr/>
      </p:pic>
      <p:sp>
        <p:nvSpPr>
          <p:cNvPr id="7" name="Text Placeholder 6"/>
          <p:cNvSpPr>
            <a:spLocks noGrp="1"/>
          </p:cNvSpPr>
          <p:nvPr>
            <p:ph type="body" sz="quarter" idx="14"/>
          </p:nvPr>
        </p:nvSpPr>
        <p:spPr/>
        <p:txBody>
          <a:bodyPr>
            <a:normAutofit/>
          </a:bodyPr>
          <a:lstStyle/>
          <a:p>
            <a:r>
              <a:rPr lang="en-US" sz="1600" dirty="0"/>
              <a:t>Transposons are segments of DNA that have the ability to move from one location to another </a:t>
            </a:r>
            <a:r>
              <a:rPr lang="en-US" sz="1600" dirty="0" smtClean="0"/>
              <a:t>because they </a:t>
            </a:r>
            <a:r>
              <a:rPr lang="en-US" sz="1600" dirty="0"/>
              <a:t>code for the enzyme transposase. In this example, a nonreplicative transposon has disrupted gene B. </a:t>
            </a:r>
            <a:r>
              <a:rPr lang="en-US" sz="1600" dirty="0" smtClean="0"/>
              <a:t>The consequence </a:t>
            </a:r>
            <a:r>
              <a:rPr lang="en-US" sz="1600" dirty="0"/>
              <a:t>of that the transcription of gene B may now have been interrupted.</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0553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11.32</a:t>
            </a:r>
            <a:endParaRPr lang="en-US" dirty="0"/>
          </a:p>
        </p:txBody>
      </p:sp>
      <p:pic>
        <p:nvPicPr>
          <p:cNvPr id="2" name="Picture Placeholder 1" descr="OSC_Microbio_11_07_Opero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463" b="-2463"/>
          <a:stretch>
            <a:fillRect/>
          </a:stretch>
        </p:blipFill>
        <p:spPr/>
      </p:pic>
      <p:sp>
        <p:nvSpPr>
          <p:cNvPr id="7" name="Text Placeholder 6"/>
          <p:cNvSpPr>
            <a:spLocks noGrp="1"/>
          </p:cNvSpPr>
          <p:nvPr>
            <p:ph type="body" sz="quarter" idx="14"/>
          </p:nvPr>
        </p:nvSpPr>
        <p:spPr/>
        <p:txBody>
          <a:bodyPr>
            <a:noAutofit/>
          </a:bodyPr>
          <a:lstStyle/>
          <a:p>
            <a:r>
              <a:rPr lang="en-US" sz="1600" dirty="0"/>
              <a:t>In prokaryotes, structural genes of related function are often organized together on the genome </a:t>
            </a:r>
            <a:r>
              <a:rPr lang="en-US" sz="1600" dirty="0" smtClean="0"/>
              <a:t>and transcribed </a:t>
            </a:r>
            <a:r>
              <a:rPr lang="en-US" sz="1600" dirty="0"/>
              <a:t>together under the control of a single promoter. The operon’s regulatory region includes both </a:t>
            </a:r>
            <a:r>
              <a:rPr lang="en-US" sz="1600" dirty="0" smtClean="0"/>
              <a:t>the promoter </a:t>
            </a:r>
            <a:r>
              <a:rPr lang="en-US" sz="1600" dirty="0"/>
              <a:t>and the operator. If a repressor binds to the operator, then the structural genes will not be </a:t>
            </a:r>
            <a:r>
              <a:rPr lang="en-US" sz="1600" dirty="0" smtClean="0"/>
              <a:t>transcribed. Alternatively</a:t>
            </a:r>
            <a:r>
              <a:rPr lang="en-US" sz="1600" dirty="0"/>
              <a:t>, activators may bind to the regulatory region, enhancing transcription.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083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11.33</a:t>
            </a:r>
            <a:endParaRPr lang="en-US" dirty="0"/>
          </a:p>
        </p:txBody>
      </p:sp>
      <p:pic>
        <p:nvPicPr>
          <p:cNvPr id="2" name="Picture Placeholder 1" descr="OSC_Microbio_11_07_tr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072" r="-28072"/>
          <a:stretch>
            <a:fillRect/>
          </a:stretch>
        </p:blipFill>
        <p:spPr/>
      </p:pic>
      <p:sp>
        <p:nvSpPr>
          <p:cNvPr id="7" name="Text Placeholder 6"/>
          <p:cNvSpPr>
            <a:spLocks noGrp="1"/>
          </p:cNvSpPr>
          <p:nvPr>
            <p:ph type="body" sz="quarter" idx="14"/>
          </p:nvPr>
        </p:nvSpPr>
        <p:spPr/>
        <p:txBody>
          <a:bodyPr>
            <a:noAutofit/>
          </a:bodyPr>
          <a:lstStyle/>
          <a:p>
            <a:r>
              <a:rPr lang="en-US" sz="1600" dirty="0"/>
              <a:t>The five structural genes needed to synthesize tryptophan in </a:t>
            </a:r>
            <a:r>
              <a:rPr lang="en-US" sz="1600" i="1" dirty="0"/>
              <a:t>E. coli</a:t>
            </a:r>
            <a:r>
              <a:rPr lang="en-US" sz="1600" dirty="0"/>
              <a:t> are located next to each other in the</a:t>
            </a:r>
            <a:r>
              <a:rPr lang="en-US" sz="1600" i="1" dirty="0"/>
              <a:t> trp </a:t>
            </a:r>
            <a:r>
              <a:rPr lang="en-US" sz="1600" dirty="0"/>
              <a:t>operon. When tryptophan is absent, the repressor protein does not bind to the operator, and the genes are transcribed. When tryptophan is plentiful, tryptophan binds the repressor protein at the operator sequence. This physically blocks the RNA polymerase from transcribing the tryptophan biosynthesis genes.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740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11.34</a:t>
            </a:r>
            <a:endParaRPr lang="en-US" dirty="0"/>
          </a:p>
        </p:txBody>
      </p:sp>
      <p:pic>
        <p:nvPicPr>
          <p:cNvPr id="2" name="Picture Placeholder 1" descr="OSC_Microbio_11_07_lacre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7889" r="-37889"/>
          <a:stretch>
            <a:fillRect/>
          </a:stretch>
        </p:blipFill>
        <p:spPr/>
      </p:pic>
      <p:sp>
        <p:nvSpPr>
          <p:cNvPr id="7" name="Text Placeholder 6"/>
          <p:cNvSpPr>
            <a:spLocks noGrp="1"/>
          </p:cNvSpPr>
          <p:nvPr>
            <p:ph type="body" sz="quarter" idx="14"/>
          </p:nvPr>
        </p:nvSpPr>
        <p:spPr/>
        <p:txBody>
          <a:bodyPr>
            <a:noAutofit/>
          </a:bodyPr>
          <a:lstStyle/>
          <a:p>
            <a:r>
              <a:rPr lang="en-US" sz="1530" dirty="0"/>
              <a:t>The three structural genes that are needed to degrade lactose in </a:t>
            </a:r>
            <a:r>
              <a:rPr lang="en-US" sz="1530" i="1" dirty="0"/>
              <a:t>E. coli</a:t>
            </a:r>
            <a:r>
              <a:rPr lang="en-US" sz="1530" dirty="0"/>
              <a:t> are located next to each </a:t>
            </a:r>
            <a:r>
              <a:rPr lang="en-US" sz="1530" dirty="0" smtClean="0"/>
              <a:t>other in </a:t>
            </a:r>
            <a:r>
              <a:rPr lang="en-US" sz="1530" dirty="0"/>
              <a:t>the </a:t>
            </a:r>
            <a:r>
              <a:rPr lang="en-US" sz="1530" i="1" dirty="0"/>
              <a:t>lac</a:t>
            </a:r>
            <a:r>
              <a:rPr lang="en-US" sz="1530" dirty="0"/>
              <a:t> operon. When lactose is absent, the repressor protein binds to the operator, physically blocking the </a:t>
            </a:r>
            <a:r>
              <a:rPr lang="en-US" sz="1530" dirty="0" smtClean="0"/>
              <a:t>RNA polymerase </a:t>
            </a:r>
            <a:r>
              <a:rPr lang="en-US" sz="1530" dirty="0"/>
              <a:t>from transcribing the </a:t>
            </a:r>
            <a:r>
              <a:rPr lang="en-US" sz="1530" i="1" dirty="0"/>
              <a:t>lac</a:t>
            </a:r>
            <a:r>
              <a:rPr lang="en-US" sz="1530" dirty="0"/>
              <a:t> structural genes. When lactose is available, a lactose molecule binds </a:t>
            </a:r>
            <a:r>
              <a:rPr lang="en-US" sz="1530" dirty="0" smtClean="0"/>
              <a:t>the repressor </a:t>
            </a:r>
            <a:r>
              <a:rPr lang="en-US" sz="1530" dirty="0"/>
              <a:t>protein, preventing the repressor from binding to the operator sequence, and the genes are </a:t>
            </a:r>
            <a:r>
              <a:rPr lang="en-US" sz="1530" dirty="0" smtClean="0"/>
              <a:t>transcribed.</a:t>
            </a:r>
            <a:endParaRPr lang="en-US" sz="153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5321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11.35</a:t>
            </a:r>
            <a:endParaRPr lang="en-US" dirty="0"/>
          </a:p>
        </p:txBody>
      </p:sp>
      <p:pic>
        <p:nvPicPr>
          <p:cNvPr id="3" name="Picture Placeholder 2" descr="OSC_Microbio_11_07_Diaux.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0334" r="-60334"/>
          <a:stretch>
            <a:fillRect/>
          </a:stretch>
        </p:blipFill>
        <p:spPr/>
      </p:pic>
      <p:sp>
        <p:nvSpPr>
          <p:cNvPr id="7" name="Text Placeholder 6"/>
          <p:cNvSpPr>
            <a:spLocks noGrp="1"/>
          </p:cNvSpPr>
          <p:nvPr>
            <p:ph type="body" sz="quarter" idx="14"/>
          </p:nvPr>
        </p:nvSpPr>
        <p:spPr/>
        <p:txBody>
          <a:bodyPr>
            <a:normAutofit/>
          </a:bodyPr>
          <a:lstStyle/>
          <a:p>
            <a:r>
              <a:rPr lang="en-US" sz="1600" dirty="0"/>
              <a:t>When grown in the presence of two substrates, </a:t>
            </a:r>
            <a:r>
              <a:rPr lang="en-US" sz="1600" i="1" dirty="0"/>
              <a:t>E. coli</a:t>
            </a:r>
            <a:r>
              <a:rPr lang="en-US" sz="1600" dirty="0"/>
              <a:t> uses the preferred substrate (in this </a:t>
            </a:r>
            <a:r>
              <a:rPr lang="en-US" sz="1600" dirty="0" smtClean="0"/>
              <a:t>case glucose</a:t>
            </a:r>
            <a:r>
              <a:rPr lang="en-US" sz="1600" dirty="0"/>
              <a:t>) until it is depleted. Then, enzymes needed for the metabolism of the second substrate are expressed </a:t>
            </a:r>
            <a:r>
              <a:rPr lang="en-US" sz="1600" dirty="0" smtClean="0"/>
              <a:t>and growth </a:t>
            </a:r>
            <a:r>
              <a:rPr lang="en-US" sz="1600" dirty="0"/>
              <a:t>resumes, although at a slower rate.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3400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11.36</a:t>
            </a:r>
            <a:endParaRPr lang="en-US" dirty="0"/>
          </a:p>
        </p:txBody>
      </p:sp>
      <p:pic>
        <p:nvPicPr>
          <p:cNvPr id="2" name="Picture Placeholder 1" descr="OSC_Microbio_11_07_ATPcAM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64" b="-1864"/>
          <a:stretch>
            <a:fillRect/>
          </a:stretch>
        </p:blipFill>
        <p:spPr/>
      </p:pic>
      <p:sp>
        <p:nvSpPr>
          <p:cNvPr id="7" name="Text Placeholder 6"/>
          <p:cNvSpPr>
            <a:spLocks noGrp="1"/>
          </p:cNvSpPr>
          <p:nvPr>
            <p:ph type="body" sz="quarter" idx="14"/>
          </p:nvPr>
        </p:nvSpPr>
        <p:spPr/>
        <p:txBody>
          <a:bodyPr>
            <a:normAutofit/>
          </a:bodyPr>
          <a:lstStyle/>
          <a:p>
            <a:r>
              <a:rPr lang="en-US" sz="1600" dirty="0"/>
              <a:t>When ATP levels decrease due to depletion of glucose, some remaining ATP is converted to cAMP </a:t>
            </a:r>
            <a:r>
              <a:rPr lang="en-US" sz="1600" dirty="0" smtClean="0"/>
              <a:t>by adenylyl </a:t>
            </a:r>
            <a:r>
              <a:rPr lang="en-US" sz="1600" dirty="0"/>
              <a:t>cyclase. Thus, increased cAMP levels signal glucose depletion.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4420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11.37</a:t>
            </a:r>
            <a:endParaRPr lang="en-US" dirty="0"/>
          </a:p>
        </p:txBody>
      </p:sp>
      <p:pic>
        <p:nvPicPr>
          <p:cNvPr id="2" name="Picture Placeholder 1" descr="OSC_Microbio_11_07_CA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937" r="-8937"/>
          <a:stretch>
            <a:fillRect/>
          </a:stretch>
        </p:blipFill>
        <p:spPr/>
      </p:pic>
      <p:sp>
        <p:nvSpPr>
          <p:cNvPr id="7" name="Text Placeholder 6"/>
          <p:cNvSpPr>
            <a:spLocks noGrp="1"/>
          </p:cNvSpPr>
          <p:nvPr>
            <p:ph type="body" sz="quarter" idx="14"/>
          </p:nvPr>
        </p:nvSpPr>
        <p:spPr/>
        <p:txBody>
          <a:bodyPr>
            <a:normAutofit lnSpcReduction="10000"/>
          </a:bodyPr>
          <a:lstStyle/>
          <a:p>
            <a:pPr marL="342900" indent="-342900">
              <a:buAutoNum type="alphaLcParenBoth"/>
            </a:pPr>
            <a:r>
              <a:rPr lang="en-US" sz="1600" dirty="0" smtClean="0"/>
              <a:t>In </a:t>
            </a:r>
            <a:r>
              <a:rPr lang="en-US" sz="1600" dirty="0"/>
              <a:t>the presence of cAMP, CAP binds to the promoters of operons, like the </a:t>
            </a:r>
            <a:r>
              <a:rPr lang="en-US" sz="1600" i="1" dirty="0"/>
              <a:t>lac</a:t>
            </a:r>
            <a:r>
              <a:rPr lang="en-US" sz="1600" dirty="0"/>
              <a:t> operon, that </a:t>
            </a:r>
            <a:r>
              <a:rPr lang="en-US" sz="1600" dirty="0" smtClean="0"/>
              <a:t>encode genes </a:t>
            </a:r>
            <a:r>
              <a:rPr lang="en-US" sz="1600" dirty="0"/>
              <a:t>for enzymes for the use of alternate </a:t>
            </a:r>
            <a:r>
              <a:rPr lang="en-US" sz="1600" dirty="0" smtClean="0"/>
              <a:t>substrates. </a:t>
            </a:r>
          </a:p>
          <a:p>
            <a:pPr marL="342900" indent="-342900">
              <a:buAutoNum type="alphaLcParenBoth"/>
            </a:pPr>
            <a:r>
              <a:rPr lang="en-US" sz="1600" dirty="0" smtClean="0"/>
              <a:t>For </a:t>
            </a:r>
            <a:r>
              <a:rPr lang="en-US" sz="1600" dirty="0"/>
              <a:t>the </a:t>
            </a:r>
            <a:r>
              <a:rPr lang="en-US" sz="1600" i="1" dirty="0"/>
              <a:t>lac</a:t>
            </a:r>
            <a:r>
              <a:rPr lang="en-US" sz="1600" dirty="0"/>
              <a:t> operon to be expressed, there must </a:t>
            </a:r>
            <a:r>
              <a:rPr lang="en-US" sz="1600" dirty="0" smtClean="0"/>
              <a:t>be activation </a:t>
            </a:r>
            <a:r>
              <a:rPr lang="en-US" sz="1600" dirty="0"/>
              <a:t>by cAMP-CAP as well as removal of the lac repressor from the operator.</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7290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11.38</a:t>
            </a:r>
            <a:endParaRPr lang="en-US" dirty="0"/>
          </a:p>
        </p:txBody>
      </p:sp>
      <p:pic>
        <p:nvPicPr>
          <p:cNvPr id="2" name="Picture Placeholder 1" descr="OSC_Microbio_11_07_Atte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069" r="-32069"/>
          <a:stretch>
            <a:fillRect/>
          </a:stretch>
        </p:blipFill>
        <p:spPr/>
      </p:pic>
      <p:sp>
        <p:nvSpPr>
          <p:cNvPr id="7" name="Text Placeholder 6"/>
          <p:cNvSpPr>
            <a:spLocks noGrp="1"/>
          </p:cNvSpPr>
          <p:nvPr>
            <p:ph type="body" sz="quarter" idx="14"/>
          </p:nvPr>
        </p:nvSpPr>
        <p:spPr/>
        <p:txBody>
          <a:bodyPr>
            <a:noAutofit/>
          </a:bodyPr>
          <a:lstStyle/>
          <a:p>
            <a:r>
              <a:rPr lang="en-US" sz="1600" dirty="0"/>
              <a:t>When tryptophan is plentiful, translation of the short leader peptide encoded by </a:t>
            </a:r>
            <a:r>
              <a:rPr lang="en-US" sz="1600" i="1" dirty="0"/>
              <a:t>trpL</a:t>
            </a:r>
            <a:r>
              <a:rPr lang="en-US" sz="1600" dirty="0"/>
              <a:t> proceeds, </a:t>
            </a:r>
            <a:r>
              <a:rPr lang="en-US" sz="1600" dirty="0" smtClean="0"/>
              <a:t>the terminator </a:t>
            </a:r>
            <a:r>
              <a:rPr lang="en-US" sz="1600" dirty="0"/>
              <a:t>loop between regions 3 and 4 forms, and transcription terminates. When tryptophan levels are depleted</a:t>
            </a:r>
            <a:r>
              <a:rPr lang="en-US" sz="1600" dirty="0" smtClean="0"/>
              <a:t>, translation </a:t>
            </a:r>
            <a:r>
              <a:rPr lang="en-US" sz="1600" dirty="0"/>
              <a:t>of the short leader peptide stalls at region 1, allowing regions 2 and 3 to form an antiterminator loop, </a:t>
            </a:r>
            <a:r>
              <a:rPr lang="en-US" sz="1600" dirty="0" smtClean="0"/>
              <a:t>and RNA </a:t>
            </a:r>
            <a:r>
              <a:rPr lang="en-US" sz="1600" dirty="0"/>
              <a:t>polymerase can transcribe the structural genes of the </a:t>
            </a:r>
            <a:r>
              <a:rPr lang="en-US" sz="1600" i="1" dirty="0"/>
              <a:t>trp</a:t>
            </a:r>
            <a:r>
              <a:rPr lang="en-US" sz="1600" dirty="0"/>
              <a:t> operon.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7290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a:t>
            </a:r>
            <a:endParaRPr lang="en-US" dirty="0"/>
          </a:p>
        </p:txBody>
      </p:sp>
      <p:pic>
        <p:nvPicPr>
          <p:cNvPr id="2" name="Picture Placeholder 1" descr="OSC_Microbio_11_01_GenoPheno.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097" b="-3097"/>
          <a:stretch>
            <a:fillRect/>
          </a:stretch>
        </p:blipFill>
        <p:spPr/>
      </p:pic>
      <p:sp>
        <p:nvSpPr>
          <p:cNvPr id="7" name="Text Placeholder 6"/>
          <p:cNvSpPr>
            <a:spLocks noGrp="1"/>
          </p:cNvSpPr>
          <p:nvPr>
            <p:ph type="body" sz="quarter" idx="14"/>
          </p:nvPr>
        </p:nvSpPr>
        <p:spPr/>
        <p:txBody>
          <a:bodyPr>
            <a:normAutofit/>
          </a:bodyPr>
          <a:lstStyle/>
          <a:p>
            <a:r>
              <a:rPr lang="en-US" sz="1600" dirty="0"/>
              <a:t>Phenotype is determined by the specific genes within a genotype that are expressed under </a:t>
            </a:r>
            <a:r>
              <a:rPr lang="en-US" sz="1600" dirty="0" smtClean="0"/>
              <a:t>specific conditions</a:t>
            </a:r>
            <a:r>
              <a:rPr lang="en-US" sz="1600" dirty="0"/>
              <a:t>. Although multiple cells may have the same genotype, they may exhibit a wide range of </a:t>
            </a:r>
            <a:r>
              <a:rPr lang="en-US" sz="1600" dirty="0" smtClean="0"/>
              <a:t>phenotypes resulting </a:t>
            </a:r>
            <a:r>
              <a:rPr lang="en-US" sz="1600" dirty="0"/>
              <a:t>from differences in patterns of gene expression in response to different environmental conditions.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3252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11.39</a:t>
            </a:r>
            <a:endParaRPr lang="en-US" dirty="0"/>
          </a:p>
        </p:txBody>
      </p:sp>
      <p:pic>
        <p:nvPicPr>
          <p:cNvPr id="2" name="Picture Placeholder 1" descr="OSC_Microbio_11_07_Riboswitch.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462" r="-16462"/>
          <a:stretch>
            <a:fillRect/>
          </a:stretch>
        </p:blipFill>
        <p:spPr/>
      </p:pic>
      <p:sp>
        <p:nvSpPr>
          <p:cNvPr id="7" name="Text Placeholder 6"/>
          <p:cNvSpPr>
            <a:spLocks noGrp="1"/>
          </p:cNvSpPr>
          <p:nvPr>
            <p:ph type="body" sz="quarter" idx="14"/>
          </p:nvPr>
        </p:nvSpPr>
        <p:spPr/>
        <p:txBody>
          <a:bodyPr rIns="72000">
            <a:normAutofit/>
          </a:bodyPr>
          <a:lstStyle/>
          <a:p>
            <a:r>
              <a:rPr lang="en-US" sz="1600" dirty="0"/>
              <a:t>Riboswitches found within prokaryotic mRNA molecules can bind to small intracellular molecules</a:t>
            </a:r>
            <a:r>
              <a:rPr lang="en-US" sz="1600" dirty="0" smtClean="0"/>
              <a:t>, stabilizing </a:t>
            </a:r>
            <a:r>
              <a:rPr lang="en-US" sz="1600" dirty="0"/>
              <a:t>certain RNA structures, influencing either the completion of the synthesis of the mRNA molecule itself (left</a:t>
            </a:r>
            <a:r>
              <a:rPr lang="en-US" sz="1600" dirty="0" smtClean="0"/>
              <a:t>) or </a:t>
            </a:r>
            <a:r>
              <a:rPr lang="en-US" sz="1600" dirty="0"/>
              <a:t>the protein made using that mRNA (right)</a:t>
            </a:r>
            <a:r>
              <a:rPr lang="en-US" sz="1600" dirty="0" smtClean="0"/>
              <a:t>.</a:t>
            </a:r>
            <a:endParaRPr lang="en-US" sz="160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761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11.40</a:t>
            </a:r>
            <a:endParaRPr lang="en-US" dirty="0"/>
          </a:p>
        </p:txBody>
      </p:sp>
      <p:pic>
        <p:nvPicPr>
          <p:cNvPr id="2" name="Picture Placeholder 1" descr="OSC_Microbio_11_07_Enhancer.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677" b="-9677"/>
          <a:stretch>
            <a:fillRect/>
          </a:stretch>
        </p:blipFill>
        <p:spPr/>
      </p:pic>
      <p:sp>
        <p:nvSpPr>
          <p:cNvPr id="7" name="Text Placeholder 6"/>
          <p:cNvSpPr>
            <a:spLocks noGrp="1"/>
          </p:cNvSpPr>
          <p:nvPr>
            <p:ph type="body" sz="quarter" idx="14"/>
          </p:nvPr>
        </p:nvSpPr>
        <p:spPr/>
        <p:txBody>
          <a:bodyPr>
            <a:noAutofit/>
          </a:bodyPr>
          <a:lstStyle/>
          <a:p>
            <a:r>
              <a:rPr lang="en-US" sz="1600" dirty="0"/>
              <a:t>In eukaryotes, an enhancer is a DNA sequence that promotes transcription. Each enhancer is </a:t>
            </a:r>
            <a:r>
              <a:rPr lang="en-US" sz="1600" dirty="0" smtClean="0"/>
              <a:t>made up </a:t>
            </a:r>
            <a:r>
              <a:rPr lang="en-US" sz="1600" dirty="0"/>
              <a:t>of short DNA sequences called distal control elements. Activators bound to the distal control elements interact </a:t>
            </a:r>
            <a:r>
              <a:rPr lang="en-US" sz="1600" dirty="0" smtClean="0"/>
              <a:t>with mediator </a:t>
            </a:r>
            <a:r>
              <a:rPr lang="en-US" sz="1600" dirty="0"/>
              <a:t>proteins and transcription factors. Two different genes may have the same promoter but different </a:t>
            </a:r>
            <a:r>
              <a:rPr lang="en-US" sz="1600" dirty="0" smtClean="0"/>
              <a:t>distal control </a:t>
            </a:r>
            <a:r>
              <a:rPr lang="en-US" sz="1600" dirty="0"/>
              <a:t>elements, enabling differential gene expression.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6341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EXERCISE 67</a:t>
            </a:r>
            <a:endParaRPr lang="en-US" dirty="0"/>
          </a:p>
        </p:txBody>
      </p:sp>
      <p:pic>
        <p:nvPicPr>
          <p:cNvPr id="2" name="Picture Placeholder 1" descr="OSC_Microbio_11_04_TransComp_img.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952" r="-27952"/>
          <a:stretch>
            <a:fillRect/>
          </a:stretch>
        </p:blipFill>
        <p:spPr/>
      </p:pic>
      <p:sp>
        <p:nvSpPr>
          <p:cNvPr id="7" name="Text Placeholder 6"/>
          <p:cNvSpPr>
            <a:spLocks noGrp="1"/>
          </p:cNvSpPr>
          <p:nvPr>
            <p:ph type="body" sz="quarter" idx="14"/>
          </p:nvPr>
        </p:nvSpPr>
        <p:spPr/>
        <p:txBody>
          <a:bodyPr>
            <a:normAutofit/>
          </a:bodyPr>
          <a:lstStyle/>
          <a:p>
            <a:endParaRPr lang="en-US" sz="160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445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EXERCISE 71</a:t>
            </a:r>
            <a:endParaRPr lang="en-US" dirty="0"/>
          </a:p>
        </p:txBody>
      </p:sp>
      <p:pic>
        <p:nvPicPr>
          <p:cNvPr id="2" name="Picture Placeholder 1" descr="OSC_Microbio_11_07_Diaux_img.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6685" r="-56685"/>
          <a:stretch>
            <a:fillRect/>
          </a:stretch>
        </p:blipFill>
        <p:spPr/>
      </p:pic>
      <p:sp>
        <p:nvSpPr>
          <p:cNvPr id="7" name="Text Placeholder 6"/>
          <p:cNvSpPr>
            <a:spLocks noGrp="1"/>
          </p:cNvSpPr>
          <p:nvPr>
            <p:ph type="body" sz="quarter" idx="14"/>
          </p:nvPr>
        </p:nvSpPr>
        <p:spPr/>
        <p:txBody>
          <a:bodyPr>
            <a:normAutofit/>
          </a:bodyPr>
          <a:lstStyle/>
          <a:p>
            <a:pPr marL="342900" indent="-342900">
              <a:buFontTx/>
              <a:buAutoNum type="alphaLcParenBoth"/>
            </a:pPr>
            <a:endParaRPr lang="en-US" sz="160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9067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L:\Clients\Connexions\01_CNX_ Admin\00_OSC_Project_Resources\14_OSC_Production\PowerPoints\OSX-Stacked-TM-CMYK-300dp1-201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4049"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p:txBody>
          <a:bodyPr>
            <a:normAutofit/>
          </a:bodyPr>
          <a:lstStyle/>
          <a:p>
            <a:pPr algn="r"/>
            <a:endParaRPr lang="en-US" sz="2400" dirty="0">
              <a:solidFill>
                <a:srgbClr val="6CB255"/>
              </a:solidFill>
            </a:endParaRPr>
          </a:p>
        </p:txBody>
      </p:sp>
      <p:sp>
        <p:nvSpPr>
          <p:cNvPr id="14" name="Text Placeholder 13"/>
          <p:cNvSpPr>
            <a:spLocks noGrp="1"/>
          </p:cNvSpPr>
          <p:nvPr>
            <p:ph type="body" sz="quarter" idx="14"/>
          </p:nvPr>
        </p:nvSpPr>
        <p:spPr>
          <a:xfrm>
            <a:off x="457200" y="1107617"/>
            <a:ext cx="8062912" cy="5256973"/>
          </a:xfrm>
        </p:spPr>
        <p:txBody>
          <a:bodyPr anchor="ctr">
            <a:noAutofit/>
          </a:bodyPr>
          <a:lstStyle/>
          <a:p>
            <a:pPr algn="ctr"/>
            <a:r>
              <a:rPr lang="en-US" sz="1600" dirty="0">
                <a:solidFill>
                  <a:schemeClr val="tx1"/>
                </a:solidFill>
              </a:rPr>
              <a:t>This file is </a:t>
            </a:r>
            <a:r>
              <a:rPr lang="en-US" sz="1600">
                <a:solidFill>
                  <a:schemeClr val="tx1"/>
                </a:solidFill>
              </a:rPr>
              <a:t>copyright </a:t>
            </a:r>
            <a:r>
              <a:rPr lang="en-US" sz="1600" smtClean="0">
                <a:solidFill>
                  <a:schemeClr val="tx1"/>
                </a:solidFill>
              </a:rPr>
              <a:t>2016, </a:t>
            </a:r>
            <a:r>
              <a:rPr lang="en-US" sz="1600" dirty="0">
                <a:solidFill>
                  <a:schemeClr val="tx1"/>
                </a:solidFill>
              </a:rPr>
              <a:t>Rice University. All Rights Reserved.</a:t>
            </a:r>
          </a:p>
          <a:p>
            <a:endParaRPr lang="en-US" sz="1600" dirty="0"/>
          </a:p>
        </p:txBody>
      </p:sp>
    </p:spTree>
    <p:extLst>
      <p:ext uri="{BB962C8B-B14F-4D97-AF65-F5344CB8AC3E}">
        <p14:creationId xmlns:p14="http://schemas.microsoft.com/office/powerpoint/2010/main" val="1994457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11.4</a:t>
            </a:r>
            <a:endParaRPr lang="en-US" dirty="0"/>
          </a:p>
        </p:txBody>
      </p:sp>
      <p:pic>
        <p:nvPicPr>
          <p:cNvPr id="2" name="Picture Placeholder 1" descr="OSC_Microbio_11_02_DNARe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891" r="-13891"/>
          <a:stretch>
            <a:fillRect/>
          </a:stretch>
        </p:blipFill>
        <p:spPr/>
      </p:pic>
      <p:sp>
        <p:nvSpPr>
          <p:cNvPr id="7" name="Text Placeholder 6"/>
          <p:cNvSpPr>
            <a:spLocks noGrp="1"/>
          </p:cNvSpPr>
          <p:nvPr>
            <p:ph type="body" sz="quarter" idx="14"/>
          </p:nvPr>
        </p:nvSpPr>
        <p:spPr/>
        <p:txBody>
          <a:bodyPr>
            <a:noAutofit/>
          </a:bodyPr>
          <a:lstStyle/>
          <a:p>
            <a:r>
              <a:rPr lang="en-US" sz="1350" dirty="0"/>
              <a:t>There were three models suggested for DNA replication. In the conservative model, parental </a:t>
            </a:r>
            <a:r>
              <a:rPr lang="en-US" sz="1350" dirty="0" smtClean="0"/>
              <a:t>DNA strands </a:t>
            </a:r>
            <a:r>
              <a:rPr lang="en-US" sz="1350" dirty="0"/>
              <a:t>(blue) remained associated in one DNA molecule while new daughter strands (red) remained associated </a:t>
            </a:r>
            <a:r>
              <a:rPr lang="en-US" sz="1350" dirty="0" smtClean="0"/>
              <a:t>in newly </a:t>
            </a:r>
            <a:r>
              <a:rPr lang="en-US" sz="1350" dirty="0"/>
              <a:t>formed DNA molecules. In the semiconservative model, parental strands separated and directed the </a:t>
            </a:r>
            <a:r>
              <a:rPr lang="en-US" sz="1350" dirty="0" smtClean="0"/>
              <a:t>synthesis of </a:t>
            </a:r>
            <a:r>
              <a:rPr lang="en-US" sz="1350" dirty="0"/>
              <a:t>a daughter strand, with each resulting DNA molecule being a hybrid of a parental strand and a daughter strand. </a:t>
            </a:r>
            <a:r>
              <a:rPr lang="en-US" sz="1350" dirty="0" smtClean="0"/>
              <a:t>In the </a:t>
            </a:r>
            <a:r>
              <a:rPr lang="en-US" sz="1350" dirty="0"/>
              <a:t>dispersive model, all resulting DNA strands have regions of double-stranded parental DNA and regions of </a:t>
            </a:r>
            <a:r>
              <a:rPr lang="en-US" sz="1350" dirty="0" smtClean="0"/>
              <a:t>double-stranded daughter </a:t>
            </a:r>
            <a:r>
              <a:rPr lang="en-US" sz="1350" dirty="0"/>
              <a:t>DNA.</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6587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11.5</a:t>
            </a:r>
            <a:endParaRPr lang="en-US" dirty="0"/>
          </a:p>
        </p:txBody>
      </p:sp>
      <p:pic>
        <p:nvPicPr>
          <p:cNvPr id="2" name="Picture Placeholder 1" descr="OSC_Microbio_11_02_MesStahl.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767" r="-28767"/>
          <a:stretch>
            <a:fillRect/>
          </a:stretch>
        </p:blipFill>
        <p:spPr/>
      </p:pic>
      <p:sp>
        <p:nvSpPr>
          <p:cNvPr id="7" name="Text Placeholder 6"/>
          <p:cNvSpPr>
            <a:spLocks noGrp="1"/>
          </p:cNvSpPr>
          <p:nvPr>
            <p:ph type="body" sz="quarter" idx="14"/>
          </p:nvPr>
        </p:nvSpPr>
        <p:spPr/>
        <p:txBody>
          <a:bodyPr>
            <a:noAutofit/>
          </a:bodyPr>
          <a:lstStyle/>
          <a:p>
            <a:r>
              <a:rPr lang="en-US" sz="1350" dirty="0"/>
              <a:t>Meselson and Stahl experimented with </a:t>
            </a:r>
            <a:r>
              <a:rPr lang="en-US" sz="1350" i="1" dirty="0"/>
              <a:t>E. coli </a:t>
            </a:r>
            <a:r>
              <a:rPr lang="en-US" sz="1350" dirty="0"/>
              <a:t>grown first in heavy nitrogen (</a:t>
            </a:r>
            <a:r>
              <a:rPr lang="en-US" sz="1350" baseline="30000" dirty="0"/>
              <a:t>15</a:t>
            </a:r>
            <a:r>
              <a:rPr lang="en-US" sz="1350" dirty="0"/>
              <a:t>N) then in </a:t>
            </a:r>
            <a:r>
              <a:rPr lang="en-US" sz="1350" baseline="30000" dirty="0"/>
              <a:t>14</a:t>
            </a:r>
            <a:r>
              <a:rPr lang="en-US" sz="1350" dirty="0"/>
              <a:t>N. </a:t>
            </a:r>
            <a:r>
              <a:rPr lang="en-US" sz="1350" dirty="0" smtClean="0"/>
              <a:t>DNA grown </a:t>
            </a:r>
            <a:r>
              <a:rPr lang="en-US" sz="1350" dirty="0"/>
              <a:t>in </a:t>
            </a:r>
            <a:r>
              <a:rPr lang="en-US" sz="1350" baseline="30000" dirty="0"/>
              <a:t>15</a:t>
            </a:r>
            <a:r>
              <a:rPr lang="en-US" sz="1350" dirty="0"/>
              <a:t>N (blue band) was heavier than DNA grown in </a:t>
            </a:r>
            <a:r>
              <a:rPr lang="en-US" sz="1350" baseline="30000" dirty="0"/>
              <a:t>14</a:t>
            </a:r>
            <a:r>
              <a:rPr lang="en-US" sz="1350" dirty="0"/>
              <a:t>N (red band), and sedimented to a lower level </a:t>
            </a:r>
            <a:r>
              <a:rPr lang="en-US" sz="1350" dirty="0" smtClean="0"/>
              <a:t>on ultracentrifugation</a:t>
            </a:r>
            <a:r>
              <a:rPr lang="en-US" sz="1350" dirty="0"/>
              <a:t>. After one round of replication, the DNA sedimented halfway between the </a:t>
            </a:r>
            <a:r>
              <a:rPr lang="en-US" sz="1350" baseline="30000" dirty="0"/>
              <a:t>15</a:t>
            </a:r>
            <a:r>
              <a:rPr lang="en-US" sz="1350" dirty="0" smtClean="0"/>
              <a:t>N </a:t>
            </a:r>
            <a:r>
              <a:rPr lang="en-US" sz="1350" dirty="0"/>
              <a:t>and </a:t>
            </a:r>
            <a:r>
              <a:rPr lang="en-US" sz="1350" baseline="30000" dirty="0"/>
              <a:t>14</a:t>
            </a:r>
            <a:r>
              <a:rPr lang="en-US" sz="1350" dirty="0"/>
              <a:t>N </a:t>
            </a:r>
            <a:r>
              <a:rPr lang="en-US" sz="1350" dirty="0" smtClean="0"/>
              <a:t>levels (</a:t>
            </a:r>
            <a:r>
              <a:rPr lang="en-US" sz="1350" dirty="0"/>
              <a:t>purple band), ruling out the conservative model of replication. After a second round of replication, the </a:t>
            </a:r>
            <a:r>
              <a:rPr lang="en-US" sz="1350" dirty="0" smtClean="0"/>
              <a:t>dispersive model </a:t>
            </a:r>
            <a:r>
              <a:rPr lang="en-US" sz="1350" dirty="0"/>
              <a:t>of replication was ruled out. These data supported the semiconservative replication model.</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7491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11.6</a:t>
            </a:r>
            <a:endParaRPr lang="en-US" dirty="0"/>
          </a:p>
        </p:txBody>
      </p:sp>
      <p:pic>
        <p:nvPicPr>
          <p:cNvPr id="2" name="Picture Placeholder 1" descr="OSC_Microbio_11_01_dGT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250" r="-5250"/>
          <a:stretch>
            <a:fillRect/>
          </a:stretch>
        </p:blipFill>
        <p:spPr/>
      </p:pic>
      <p:sp>
        <p:nvSpPr>
          <p:cNvPr id="7" name="Text Placeholder 6"/>
          <p:cNvSpPr>
            <a:spLocks noGrp="1"/>
          </p:cNvSpPr>
          <p:nvPr>
            <p:ph type="body" sz="quarter" idx="14"/>
          </p:nvPr>
        </p:nvSpPr>
        <p:spPr/>
        <p:txBody>
          <a:bodyPr>
            <a:normAutofit/>
          </a:bodyPr>
          <a:lstStyle/>
          <a:p>
            <a:r>
              <a:rPr lang="en-US" sz="1600" dirty="0"/>
              <a:t>This structure shows the guanosine triphosphate deoxyribonucleotide that is incorporated into </a:t>
            </a:r>
            <a:r>
              <a:rPr lang="en-US" sz="1600" dirty="0" smtClean="0"/>
              <a:t>a growing </a:t>
            </a:r>
            <a:r>
              <a:rPr lang="en-US" sz="1600" dirty="0"/>
              <a:t>DNA strand by cleaving the two end phosphate groups from the molecule and transferring the energy to </a:t>
            </a:r>
            <a:r>
              <a:rPr lang="en-US" sz="1600" dirty="0" smtClean="0"/>
              <a:t>the sugar </a:t>
            </a:r>
            <a:r>
              <a:rPr lang="en-US" sz="1600" dirty="0"/>
              <a:t>phosphate bond. The other three nucleotides form analogous structures.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1085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11.7</a:t>
            </a:r>
            <a:endParaRPr lang="en-US" dirty="0"/>
          </a:p>
        </p:txBody>
      </p:sp>
      <p:pic>
        <p:nvPicPr>
          <p:cNvPr id="2" name="Picture Placeholder 1" descr="OSC_Microbio_11_02_RepFork.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4636" r="-44636"/>
          <a:stretch>
            <a:fillRect/>
          </a:stretch>
        </p:blipFill>
        <p:spPr/>
      </p:pic>
      <p:sp>
        <p:nvSpPr>
          <p:cNvPr id="7" name="Text Placeholder 6"/>
          <p:cNvSpPr>
            <a:spLocks noGrp="1"/>
          </p:cNvSpPr>
          <p:nvPr>
            <p:ph type="body" sz="quarter" idx="14"/>
          </p:nvPr>
        </p:nvSpPr>
        <p:spPr/>
        <p:txBody>
          <a:bodyPr>
            <a:noAutofit/>
          </a:bodyPr>
          <a:lstStyle/>
          <a:p>
            <a:r>
              <a:rPr lang="en-US" sz="1160" dirty="0"/>
              <a:t>At the origin of replication, topoisomerase II relaxes the supercoiled chromosome. Two replication </a:t>
            </a:r>
            <a:r>
              <a:rPr lang="en-US" sz="1160" dirty="0" smtClean="0"/>
              <a:t>forks are </a:t>
            </a:r>
            <a:r>
              <a:rPr lang="en-US" sz="1160" dirty="0"/>
              <a:t>formed by the opening of the double-stranded DNA at the origin, and helicase separates the DNA strands, </a:t>
            </a:r>
            <a:r>
              <a:rPr lang="en-US" sz="1160" dirty="0" smtClean="0"/>
              <a:t>which are </a:t>
            </a:r>
            <a:r>
              <a:rPr lang="en-US" sz="1160" dirty="0"/>
              <a:t>coated by single-stranded binding proteins to keep the strands separated. DNA replication occurs in </a:t>
            </a:r>
            <a:r>
              <a:rPr lang="en-US" sz="1160" dirty="0" smtClean="0"/>
              <a:t>both directions</a:t>
            </a:r>
            <a:r>
              <a:rPr lang="en-US" sz="1160" dirty="0"/>
              <a:t>. An RNA primer complementary to the parental strand is synthesized by RNA primase and is elongated </a:t>
            </a:r>
            <a:r>
              <a:rPr lang="en-US" sz="1160" dirty="0" smtClean="0"/>
              <a:t>by DNA </a:t>
            </a:r>
            <a:r>
              <a:rPr lang="en-US" sz="1160" dirty="0"/>
              <a:t>polymerase III through the addition of nucleotides to the </a:t>
            </a:r>
            <a:r>
              <a:rPr lang="en-US" sz="1160" dirty="0" smtClean="0"/>
              <a:t>3</a:t>
            </a:r>
            <a:r>
              <a:rPr lang="en-US" sz="1160" i="1" dirty="0"/>
              <a:t>ʹ</a:t>
            </a:r>
            <a:r>
              <a:rPr lang="en-US" sz="1160" dirty="0" smtClean="0"/>
              <a:t>-</a:t>
            </a:r>
            <a:r>
              <a:rPr lang="en-US" sz="1160" dirty="0"/>
              <a:t>OH end. On the leading strand, DNA is </a:t>
            </a:r>
            <a:r>
              <a:rPr lang="en-US" sz="1160" dirty="0" smtClean="0"/>
              <a:t>synthesized continuously</a:t>
            </a:r>
            <a:r>
              <a:rPr lang="en-US" sz="1160" dirty="0"/>
              <a:t>, whereas on the lagging strand, DNA is synthesized in short stretches called Okazaki fragments. </a:t>
            </a:r>
            <a:r>
              <a:rPr lang="en-US" sz="1160" dirty="0" smtClean="0"/>
              <a:t>RNA primers </a:t>
            </a:r>
            <a:r>
              <a:rPr lang="en-US" sz="1160" dirty="0"/>
              <a:t>within the lagging strand are removed by the exonuclease activity of DNA polymerase I, and the </a:t>
            </a:r>
            <a:r>
              <a:rPr lang="en-US" sz="1160" dirty="0" smtClean="0"/>
              <a:t>Okazaki fragments </a:t>
            </a:r>
            <a:r>
              <a:rPr lang="en-US" sz="1160" dirty="0"/>
              <a:t>are joined by DNA ligase.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2599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11.8</a:t>
            </a:r>
            <a:endParaRPr lang="en-US" dirty="0"/>
          </a:p>
        </p:txBody>
      </p:sp>
      <p:pic>
        <p:nvPicPr>
          <p:cNvPr id="2" name="Picture Placeholder 1" descr="OSC_Microbio_11_02_EukRe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389" r="-31389"/>
          <a:stretch>
            <a:fillRect/>
          </a:stretch>
        </p:blipFill>
        <p:spPr/>
      </p:pic>
      <p:sp>
        <p:nvSpPr>
          <p:cNvPr id="7" name="Text Placeholder 6"/>
          <p:cNvSpPr>
            <a:spLocks noGrp="1"/>
          </p:cNvSpPr>
          <p:nvPr>
            <p:ph type="body" sz="quarter" idx="14"/>
          </p:nvPr>
        </p:nvSpPr>
        <p:spPr/>
        <p:txBody>
          <a:bodyPr>
            <a:normAutofit/>
          </a:bodyPr>
          <a:lstStyle/>
          <a:p>
            <a:r>
              <a:rPr lang="en-US" sz="1600" dirty="0"/>
              <a:t>Eukaryotic chromosomes are typically linear, and each contains multiple origins of replication.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96701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375</TotalTime>
  <Words>2427</Words>
  <Application>Microsoft Macintosh PowerPoint</Application>
  <PresentationFormat>On-screen Show (4:3)</PresentationFormat>
  <Paragraphs>99</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Essential</vt:lpstr>
      <vt:lpstr>PowerPoint Presentation</vt:lpstr>
      <vt:lpstr>Figure 11.1</vt:lpstr>
      <vt:lpstr>Figure 11.2</vt:lpstr>
      <vt:lpstr>Figure 11.3</vt:lpstr>
      <vt:lpstr>Figure 11.4</vt:lpstr>
      <vt:lpstr>Figure 11.5</vt:lpstr>
      <vt:lpstr>Figure 11.6</vt:lpstr>
      <vt:lpstr>Figure 11.7</vt:lpstr>
      <vt:lpstr>Figure 11.8</vt:lpstr>
      <vt:lpstr>Figure 11.9</vt:lpstr>
      <vt:lpstr>Figure 11.10</vt:lpstr>
      <vt:lpstr>Figure 11.11</vt:lpstr>
      <vt:lpstr>Figure 11.12</vt:lpstr>
      <vt:lpstr>Figure 11.13</vt:lpstr>
      <vt:lpstr>Figure 11.14</vt:lpstr>
      <vt:lpstr>Figure 11.15</vt:lpstr>
      <vt:lpstr>Figure 11.16</vt:lpstr>
      <vt:lpstr>Figure 11.17</vt:lpstr>
      <vt:lpstr>Figure 11.18</vt:lpstr>
      <vt:lpstr>Figure 11.19</vt:lpstr>
      <vt:lpstr>Figure 11.20</vt:lpstr>
      <vt:lpstr>Figure 11.21</vt:lpstr>
      <vt:lpstr>Figure 11.22</vt:lpstr>
      <vt:lpstr>Figure 11.23</vt:lpstr>
      <vt:lpstr>Figure 11.24</vt:lpstr>
      <vt:lpstr>Figure 11.25</vt:lpstr>
      <vt:lpstr>Figure 11.26</vt:lpstr>
      <vt:lpstr>Figure 11.27</vt:lpstr>
      <vt:lpstr>Figure 11.28</vt:lpstr>
      <vt:lpstr>Figure 11.29</vt:lpstr>
      <vt:lpstr>Figure 11.30</vt:lpstr>
      <vt:lpstr>Figure 11.31</vt:lpstr>
      <vt:lpstr>Figure 11.32</vt:lpstr>
      <vt:lpstr>Figure 11.33</vt:lpstr>
      <vt:lpstr>Figure 11.34</vt:lpstr>
      <vt:lpstr>Figure 11.35</vt:lpstr>
      <vt:lpstr>Figure 11.36</vt:lpstr>
      <vt:lpstr>Figure 11.37</vt:lpstr>
      <vt:lpstr>Figure 11.38</vt:lpstr>
      <vt:lpstr>Figure 11.39</vt:lpstr>
      <vt:lpstr>Figure 11.40</vt:lpstr>
      <vt:lpstr>EXERCISE 67</vt:lpstr>
      <vt:lpstr>EXERCISE 71</vt:lpstr>
      <vt:lpstr>PowerPoint Presentation</vt:lpstr>
    </vt:vector>
  </TitlesOfParts>
  <Company>WNI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emacuser</cp:lastModifiedBy>
  <cp:revision>67</cp:revision>
  <cp:lastPrinted>2016-11-04T09:35:22Z</cp:lastPrinted>
  <dcterms:created xsi:type="dcterms:W3CDTF">2012-06-04T02:13:36Z</dcterms:created>
  <dcterms:modified xsi:type="dcterms:W3CDTF">2016-11-14T10:09:36Z</dcterms:modified>
</cp:coreProperties>
</file>