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33"/>
  </p:handoutMasterIdLst>
  <p:sldIdLst>
    <p:sldId id="256" r:id="rId2"/>
    <p:sldId id="277" r:id="rId3"/>
    <p:sldId id="281" r:id="rId4"/>
    <p:sldId id="292" r:id="rId5"/>
    <p:sldId id="293" r:id="rId6"/>
    <p:sldId id="278" r:id="rId7"/>
    <p:sldId id="295" r:id="rId8"/>
    <p:sldId id="296" r:id="rId9"/>
    <p:sldId id="297" r:id="rId10"/>
    <p:sldId id="298" r:id="rId11"/>
    <p:sldId id="294" r:id="rId12"/>
    <p:sldId id="284" r:id="rId13"/>
    <p:sldId id="273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82" r:id="rId23"/>
    <p:sldId id="307" r:id="rId24"/>
    <p:sldId id="283" r:id="rId25"/>
    <p:sldId id="308" r:id="rId26"/>
    <p:sldId id="287" r:id="rId27"/>
    <p:sldId id="309" r:id="rId28"/>
    <p:sldId id="285" r:id="rId29"/>
    <p:sldId id="312" r:id="rId30"/>
    <p:sldId id="310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00" autoAdjust="0"/>
  </p:normalViewPr>
  <p:slideViewPr>
    <p:cSldViewPr snapToGrid="0" snapToObjects="1">
      <p:cViewPr varScale="1">
        <p:scale>
          <a:sx n="115" d="100"/>
          <a:sy n="115" d="100"/>
        </p:scale>
        <p:origin x="-19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November 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November 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November 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November 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November 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3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Relationship Id="rId3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microbiology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6 </a:t>
            </a:r>
            <a:r>
              <a:rPr lang="en-US" sz="2000" b="1" dirty="0" smtClean="0">
                <a:solidFill>
                  <a:srgbClr val="212F62"/>
                </a:solidFill>
                <a:latin typeface="+mn-lt"/>
              </a:rPr>
              <a:t>ACELLULAR PATHOGENS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984"/>
            <a:ext cx="2010682" cy="260271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1027" name="Picture 3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04688"/>
            <a:ext cx="1588122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6.9</a:t>
            </a:r>
          </a:p>
        </p:txBody>
      </p:sp>
      <p:pic>
        <p:nvPicPr>
          <p:cNvPr id="2" name="Picture Placeholder 1" descr="OSC_Microbio_06_02_transd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66" b="-436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flowchart illustrates the mechanism of specialized transduction. An integrated phage excises</a:t>
            </a:r>
            <a:r>
              <a:rPr lang="en-US" sz="1600" dirty="0" smtClean="0"/>
              <a:t>, bringing </a:t>
            </a:r>
            <a:r>
              <a:rPr lang="en-US" sz="1600" dirty="0"/>
              <a:t>with it a piece of the DNA adjacent to its insertion point. On reinfection of a new bacterium, the phage </a:t>
            </a:r>
            <a:r>
              <a:rPr lang="en-US" sz="1600" dirty="0" smtClean="0"/>
              <a:t>DNA integrates </a:t>
            </a:r>
            <a:r>
              <a:rPr lang="en-US" sz="1600" dirty="0"/>
              <a:t>along with the genetic material acquired from the previous host.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6.10</a:t>
            </a:r>
            <a:endParaRPr lang="en-US" dirty="0"/>
          </a:p>
        </p:txBody>
      </p:sp>
      <p:pic>
        <p:nvPicPr>
          <p:cNvPr id="2" name="Picture Placeholder 1" descr="OSC_Microbio_06_02_RepAnViru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85" r="-4848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In influenza virus infection, viral glycoproteins attach the virus to a host epithelial cell. As a result, </a:t>
            </a:r>
            <a:r>
              <a:rPr lang="en-US" sz="1600" dirty="0" smtClean="0"/>
              <a:t>the virus </a:t>
            </a:r>
            <a:r>
              <a:rPr lang="en-US" sz="1600" dirty="0"/>
              <a:t>is engulfed. Viral RNA and viral proteins are made and assembled into new virions that are released </a:t>
            </a:r>
            <a:r>
              <a:rPr lang="en-US" sz="1600" dirty="0" smtClean="0"/>
              <a:t>by budding</a:t>
            </a:r>
            <a:r>
              <a:rPr lang="en-US" sz="1600" dirty="0"/>
              <a:t>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6.11</a:t>
            </a:r>
            <a:endParaRPr lang="en-US" dirty="0"/>
          </a:p>
        </p:txBody>
      </p:sp>
      <p:pic>
        <p:nvPicPr>
          <p:cNvPr id="2" name="Picture Placeholder 1" descr="OSC_Microbio_06_02_RNAviru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63" b="-1436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RNA viruses can contain +ssRNA that can be directly read by the ribosomes to synthesize </a:t>
            </a:r>
            <a:r>
              <a:rPr lang="en-US" sz="1600" dirty="0" smtClean="0"/>
              <a:t>viral proteins</a:t>
            </a:r>
            <a:r>
              <a:rPr lang="en-US" sz="1600" dirty="0"/>
              <a:t>. Viruses containing −ssRNA must first use the −ssRNA as a template for the synthesis of +ssRNA </a:t>
            </a:r>
            <a:r>
              <a:rPr lang="en-US" sz="1600" dirty="0" smtClean="0"/>
              <a:t>before viral </a:t>
            </a:r>
            <a:r>
              <a:rPr lang="en-US" sz="1600" dirty="0"/>
              <a:t>proteins can be synthesized.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2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6.12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06_02_hiv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3" b="-1483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HIV, an enveloped, icosahedral retrovirus, attaches to a cell surface receptor of an immune cell </a:t>
            </a:r>
            <a:r>
              <a:rPr lang="en-US" sz="1600" dirty="0" smtClean="0">
                <a:solidFill>
                  <a:schemeClr val="tx1"/>
                </a:solidFill>
              </a:rPr>
              <a:t>and fuses </a:t>
            </a:r>
            <a:r>
              <a:rPr lang="en-US" sz="1600" dirty="0">
                <a:solidFill>
                  <a:schemeClr val="tx1"/>
                </a:solidFill>
              </a:rPr>
              <a:t>with the cell membrane. Viral contents are released into the cell, where viral enzymes convert the </a:t>
            </a:r>
            <a:r>
              <a:rPr lang="en-US" sz="1600" dirty="0" smtClean="0">
                <a:solidFill>
                  <a:schemeClr val="tx1"/>
                </a:solidFill>
              </a:rPr>
              <a:t>single-stranded RNA </a:t>
            </a:r>
            <a:r>
              <a:rPr lang="en-US" sz="1600" dirty="0">
                <a:solidFill>
                  <a:schemeClr val="tx1"/>
                </a:solidFill>
              </a:rPr>
              <a:t>genome into DNA and incorporate it into the host genome. (credit: modification of work by NIAID, NIH)</a:t>
            </a:r>
          </a:p>
        </p:txBody>
      </p:sp>
      <p:pic>
        <p:nvPicPr>
          <p:cNvPr id="2050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6.13</a:t>
            </a:r>
            <a:endParaRPr lang="en-US" dirty="0"/>
          </a:p>
        </p:txBody>
      </p:sp>
      <p:pic>
        <p:nvPicPr>
          <p:cNvPr id="2" name="Picture Placeholder 1" descr="OSC_Microbio_06_02_latency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65" b="-1446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 rIns="36000">
            <a:noAutofit/>
          </a:bodyPr>
          <a:lstStyle/>
          <a:p>
            <a:pPr marL="342900" indent="-342900">
              <a:buAutoNum type="alphaLcParenBoth"/>
            </a:pPr>
            <a:r>
              <a:rPr lang="en-US" sz="1250" dirty="0" smtClean="0"/>
              <a:t>Varicella</a:t>
            </a:r>
            <a:r>
              <a:rPr lang="en-US" sz="1250" dirty="0"/>
              <a:t>-zoster, the virus that causes chickenpox, has an enveloped icosahedral capsid visible </a:t>
            </a:r>
            <a:r>
              <a:rPr lang="en-US" sz="1250" dirty="0" smtClean="0"/>
              <a:t>in this </a:t>
            </a:r>
            <a:r>
              <a:rPr lang="en-US" sz="1250" dirty="0"/>
              <a:t>transmission electron micrograph. Its double-stranded DNA genome becomes incorporated in the host DNA</a:t>
            </a:r>
            <a:r>
              <a:rPr lang="en-US" sz="125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250" dirty="0" smtClean="0"/>
              <a:t>After </a:t>
            </a:r>
            <a:r>
              <a:rPr lang="en-US" sz="1250" dirty="0"/>
              <a:t>a period of latency, the virus can reactivate in the form of shingles, usually manifesting as a painful, </a:t>
            </a:r>
            <a:r>
              <a:rPr lang="en-US" sz="1250" dirty="0" smtClean="0"/>
              <a:t>localized rash </a:t>
            </a:r>
            <a:r>
              <a:rPr lang="en-US" sz="1250" dirty="0"/>
              <a:t>on one side of the body. (credit a: modification of work by Erskine Palmer and B.G. Partin—scale-bar data </a:t>
            </a:r>
            <a:r>
              <a:rPr lang="en-US" sz="1250" dirty="0" smtClean="0"/>
              <a:t>from Matt </a:t>
            </a:r>
            <a:r>
              <a:rPr lang="en-US" sz="1250" dirty="0"/>
              <a:t>Russell; credit b: modification of work by Rosmarie Voegtli)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0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6.14</a:t>
            </a:r>
            <a:endParaRPr lang="en-US" dirty="0"/>
          </a:p>
        </p:txBody>
      </p:sp>
      <p:pic>
        <p:nvPicPr>
          <p:cNvPr id="2" name="Picture Placeholder 1" descr="OSC_Microbio_06_02_growth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64" r="-2136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The one-step multiplication curve for a bacteriophage population follows three steps: 1) inoculation</a:t>
            </a:r>
            <a:r>
              <a:rPr lang="en-US" sz="1600" dirty="0" smtClean="0"/>
              <a:t>, during </a:t>
            </a:r>
            <a:r>
              <a:rPr lang="en-US" sz="1600" dirty="0"/>
              <a:t>which the virions attach to host cells; 2) eclipse, during which entry of the viral genome occurs; and 3) burst</a:t>
            </a:r>
            <a:r>
              <a:rPr lang="en-US" sz="1600" dirty="0" smtClean="0"/>
              <a:t>, when </a:t>
            </a:r>
            <a:r>
              <a:rPr lang="en-US" sz="1600" dirty="0"/>
              <a:t>sufficient numbers of new virions are produced and emerge from the host cell. The burst size is the </a:t>
            </a:r>
            <a:r>
              <a:rPr lang="en-US" sz="1600" dirty="0" smtClean="0"/>
              <a:t>maximum number </a:t>
            </a:r>
            <a:r>
              <a:rPr lang="en-US" sz="1600" dirty="0"/>
              <a:t>of virions produced per bacterium.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3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6.15</a:t>
            </a:r>
            <a:endParaRPr lang="en-US" dirty="0"/>
          </a:p>
        </p:txBody>
      </p:sp>
      <p:pic>
        <p:nvPicPr>
          <p:cNvPr id="2" name="Picture Placeholder 1" descr="OSC_Microbio_06_02_hazma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24" r="-4122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Researchers working with Ebola virus use layers of defenses against accidental infection</a:t>
            </a:r>
            <a:r>
              <a:rPr lang="en-US" sz="1600" dirty="0" smtClean="0"/>
              <a:t>, including </a:t>
            </a:r>
            <a:r>
              <a:rPr lang="en-US" sz="1600" dirty="0"/>
              <a:t>protective clothing, breathing systems, and negative air-pressure cabinets for bench work. (</a:t>
            </a:r>
            <a:r>
              <a:rPr lang="en-US" sz="1600" dirty="0" smtClean="0"/>
              <a:t>credit: modification </a:t>
            </a:r>
            <a:r>
              <a:rPr lang="en-US" sz="1600" dirty="0"/>
              <a:t>of work by Randal J. Schoepp)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9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6.16</a:t>
            </a:r>
            <a:endParaRPr lang="en-US" dirty="0"/>
          </a:p>
        </p:txBody>
      </p:sp>
      <p:pic>
        <p:nvPicPr>
          <p:cNvPr id="2" name="Picture Placeholder 1" descr="OSC_Microbio_06_03_filter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10" r="-1671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150" dirty="0"/>
              <a:t>Membrane filters can be used to remove cells or viruses from a solution</a:t>
            </a:r>
            <a:r>
              <a:rPr lang="en-US" sz="115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150" dirty="0" smtClean="0"/>
              <a:t>This </a:t>
            </a:r>
            <a:r>
              <a:rPr lang="en-US" sz="1150" dirty="0"/>
              <a:t>scanning </a:t>
            </a:r>
            <a:r>
              <a:rPr lang="en-US" sz="1150" dirty="0" smtClean="0"/>
              <a:t>electron micrograph </a:t>
            </a:r>
            <a:r>
              <a:rPr lang="en-US" sz="1150" dirty="0"/>
              <a:t>shows rod-shaped bacterial cells captured on the surface of a membrane filter. Note differences in </a:t>
            </a:r>
            <a:r>
              <a:rPr lang="en-US" sz="1150" dirty="0" smtClean="0"/>
              <a:t>the comparative </a:t>
            </a:r>
            <a:r>
              <a:rPr lang="en-US" sz="1150" dirty="0"/>
              <a:t>size of the membrane pores and bacteria. Viruses will pass through this filter</a:t>
            </a:r>
            <a:r>
              <a:rPr lang="en-US" sz="115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150" dirty="0" smtClean="0"/>
              <a:t>The </a:t>
            </a:r>
            <a:r>
              <a:rPr lang="en-US" sz="1150" dirty="0"/>
              <a:t>size of the pores </a:t>
            </a:r>
            <a:r>
              <a:rPr lang="en-US" sz="1150" dirty="0" smtClean="0"/>
              <a:t>in the </a:t>
            </a:r>
            <a:r>
              <a:rPr lang="en-US" sz="1150" dirty="0"/>
              <a:t>filter determines what is captured on the surface of the filter (animal [red] and bacteria [blue]) and removed </a:t>
            </a:r>
            <a:r>
              <a:rPr lang="en-US" sz="1150" dirty="0" smtClean="0"/>
              <a:t>from liquid </a:t>
            </a:r>
            <a:r>
              <a:rPr lang="en-US" sz="1150" dirty="0"/>
              <a:t>passing through. Note the viruses (green) pass through the finer filter. (credit a: modification of work by </a:t>
            </a:r>
            <a:r>
              <a:rPr lang="en-US" sz="1150" dirty="0" smtClean="0"/>
              <a:t>U.S. Department </a:t>
            </a:r>
            <a:r>
              <a:rPr lang="en-US" sz="1150" dirty="0"/>
              <a:t>of Energy)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4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6.17</a:t>
            </a:r>
            <a:endParaRPr lang="en-US" dirty="0"/>
          </a:p>
        </p:txBody>
      </p:sp>
      <p:pic>
        <p:nvPicPr>
          <p:cNvPr id="2" name="Picture Placeholder 1" descr="OSC_Microbio_06_03_plaque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70" b="-1447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AutoNum type="alphaLcParenBoth"/>
            </a:pPr>
            <a:r>
              <a:rPr lang="en-US" sz="1500" dirty="0" smtClean="0"/>
              <a:t>Flasks </a:t>
            </a:r>
            <a:r>
              <a:rPr lang="en-US" sz="1500" dirty="0"/>
              <a:t>like this may be used to culture human or animal cells for viral culturing</a:t>
            </a:r>
            <a:r>
              <a:rPr lang="en-US" sz="15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500" dirty="0" smtClean="0"/>
              <a:t>These plates contain </a:t>
            </a:r>
            <a:r>
              <a:rPr lang="en-US" sz="1500" dirty="0"/>
              <a:t>bacteriophage T4 grown on an </a:t>
            </a:r>
            <a:r>
              <a:rPr lang="en-US" sz="1500" i="1" dirty="0"/>
              <a:t>Escherichia coli </a:t>
            </a:r>
            <a:r>
              <a:rPr lang="en-US" sz="1500" dirty="0"/>
              <a:t>lawn. Clear plaques are visible where host bacterial </a:t>
            </a:r>
            <a:r>
              <a:rPr lang="en-US" sz="1500" dirty="0" smtClean="0"/>
              <a:t>cells have </a:t>
            </a:r>
            <a:r>
              <a:rPr lang="en-US" sz="1500" dirty="0"/>
              <a:t>been lysed. Viral titers increase on the plates to the left. (credit a: modification of work by National Institutes </a:t>
            </a:r>
            <a:r>
              <a:rPr lang="en-US" sz="1500" dirty="0" smtClean="0"/>
              <a:t>of Health</a:t>
            </a:r>
            <a:r>
              <a:rPr lang="en-US" sz="1500" dirty="0"/>
              <a:t>; credit b: modification of work by American Society for Microbiology)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6.18</a:t>
            </a:r>
            <a:endParaRPr lang="en-US" dirty="0"/>
          </a:p>
        </p:txBody>
      </p:sp>
      <p:pic>
        <p:nvPicPr>
          <p:cNvPr id="2" name="Picture Placeholder 1" descr="OSC_Microbio_06_03_eg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49" b="-494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AutoNum type="alphaLcParenBoth"/>
            </a:pPr>
            <a:r>
              <a:rPr lang="en-US" sz="1600" dirty="0" smtClean="0"/>
              <a:t>The </a:t>
            </a:r>
            <a:r>
              <a:rPr lang="en-US" sz="1600" dirty="0"/>
              <a:t>cells within chicken eggs are used to culture different types of viruses</a:t>
            </a:r>
            <a:r>
              <a:rPr lang="en-US" sz="16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600" dirty="0" smtClean="0"/>
              <a:t>Viruses </a:t>
            </a:r>
            <a:r>
              <a:rPr lang="en-US" sz="1600" dirty="0"/>
              <a:t>can </a:t>
            </a:r>
            <a:r>
              <a:rPr lang="en-US" sz="1600" dirty="0" smtClean="0"/>
              <a:t>be replicated </a:t>
            </a:r>
            <a:r>
              <a:rPr lang="en-US" sz="1600" dirty="0"/>
              <a:t>in various locations within the egg, including the chorioallantoic membrane, the amniotic cavity, and </a:t>
            </a:r>
            <a:r>
              <a:rPr lang="en-US" sz="1600" dirty="0" smtClean="0"/>
              <a:t>the yolk </a:t>
            </a:r>
            <a:r>
              <a:rPr lang="en-US" sz="1600" dirty="0"/>
              <a:t>sac. (credit a: modification of work by “Chung Hoang”/YouTube)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6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</a:t>
            </a:r>
            <a:endParaRPr lang="en-US" dirty="0"/>
          </a:p>
        </p:txBody>
      </p:sp>
      <p:pic>
        <p:nvPicPr>
          <p:cNvPr id="2" name="Picture Placeholder 1" descr="OSC_Microbio_06_00_splash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64" b="-1256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580" dirty="0"/>
              <a:t>The year 2014 saw the first large-scale outbreak of Ebola virus (electron micrograph, left) in </a:t>
            </a:r>
            <a:r>
              <a:rPr lang="en-US" sz="1580" dirty="0" smtClean="0"/>
              <a:t>human populations </a:t>
            </a:r>
            <a:r>
              <a:rPr lang="en-US" sz="1580" dirty="0"/>
              <a:t>in West Africa (right). Such epidemics are now widely reported and documented, but viral epidemics </a:t>
            </a:r>
            <a:r>
              <a:rPr lang="en-US" sz="1580" dirty="0" smtClean="0"/>
              <a:t>are sure </a:t>
            </a:r>
            <a:r>
              <a:rPr lang="en-US" sz="1580" dirty="0"/>
              <a:t>to have plagued human populations since the origin of our species. (credit left: modification of work by </a:t>
            </a:r>
            <a:r>
              <a:rPr lang="en-US" sz="1580" dirty="0" smtClean="0"/>
              <a:t>Thomas W</a:t>
            </a:r>
            <a:r>
              <a:rPr lang="en-US" sz="1580" dirty="0"/>
              <a:t>. Geisbert)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6.19</a:t>
            </a:r>
            <a:endParaRPr lang="en-US" dirty="0"/>
          </a:p>
        </p:txBody>
      </p:sp>
      <p:pic>
        <p:nvPicPr>
          <p:cNvPr id="2" name="Picture Placeholder 1" descr="OSC_Microbio_06_03_cul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70" r="-1837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150" dirty="0"/>
              <a:t>Cells for culture are prepared by separating them from their tissue matrix</a:t>
            </a:r>
            <a:r>
              <a:rPr lang="en-US" sz="115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150" dirty="0" smtClean="0"/>
              <a:t>Primary </a:t>
            </a:r>
            <a:r>
              <a:rPr lang="en-US" sz="1150" dirty="0"/>
              <a:t>cell cultures </a:t>
            </a:r>
            <a:r>
              <a:rPr lang="en-US" sz="1150" dirty="0" smtClean="0"/>
              <a:t>grow attached </a:t>
            </a:r>
            <a:r>
              <a:rPr lang="en-US" sz="1150" dirty="0"/>
              <a:t>to the surface of the culture container. Contact inhibition slows the growth of the cells once they become </a:t>
            </a:r>
            <a:r>
              <a:rPr lang="en-US" sz="1150" dirty="0" smtClean="0"/>
              <a:t>too dense </a:t>
            </a:r>
            <a:r>
              <a:rPr lang="en-US" sz="1150" dirty="0"/>
              <a:t>and begin touching each other. At this point, growth can only be sustained by making a secondary culture</a:t>
            </a:r>
            <a:r>
              <a:rPr lang="en-US" sz="115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150" dirty="0" smtClean="0"/>
              <a:t>Continuous </a:t>
            </a:r>
            <a:r>
              <a:rPr lang="en-US" sz="1150" dirty="0"/>
              <a:t>cell cultures are not affected by contact inhibition. They continue to grow regardless of cell density. (</a:t>
            </a:r>
            <a:r>
              <a:rPr lang="en-US" sz="1150" dirty="0" smtClean="0"/>
              <a:t>credit “</a:t>
            </a:r>
            <a:r>
              <a:rPr lang="en-US" sz="1150" dirty="0"/>
              <a:t>micrographs”: modification of work by Centers for Disease Control and Prevention)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1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6.20</a:t>
            </a:r>
            <a:endParaRPr lang="en-US" dirty="0"/>
          </a:p>
        </p:txBody>
      </p:sp>
      <p:pic>
        <p:nvPicPr>
          <p:cNvPr id="2" name="Picture Placeholder 1" descr="OSC_Microbio_06_03_hela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34" r="-1003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 multiphoton fluorescence image of HeLa cells in culture. Various fluorescent stains have </a:t>
            </a:r>
            <a:r>
              <a:rPr lang="en-US" sz="1600" dirty="0" smtClean="0"/>
              <a:t>been used </a:t>
            </a:r>
            <a:r>
              <a:rPr lang="en-US" sz="1600" dirty="0"/>
              <a:t>to show the DNA (cyan), microtubules (green), and Golgi apparatus (orange). (credit: modification </a:t>
            </a:r>
            <a:r>
              <a:rPr lang="en-US" sz="1600" dirty="0" smtClean="0"/>
              <a:t>of work </a:t>
            </a:r>
            <a:r>
              <a:rPr lang="en-US" sz="1600" dirty="0"/>
              <a:t>by National Institutes of Health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6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6CB255"/>
                </a:solidFill>
              </a:rPr>
              <a:t>Figure 6.21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06_03_CPETabl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16" b="-5616"/>
          <a:stretch>
            <a:fillRect/>
          </a:stretch>
        </p:blipFill>
        <p:spPr>
          <a:xfrm>
            <a:off x="4509769" y="874394"/>
            <a:ext cx="4382478" cy="5715000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(credit “micrographs”: modification of work by American Society for Microbiology)</a:t>
            </a:r>
          </a:p>
        </p:txBody>
      </p:sp>
      <p:pic>
        <p:nvPicPr>
          <p:cNvPr id="7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9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67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6.22</a:t>
            </a:r>
            <a:endParaRPr lang="en-US" dirty="0"/>
          </a:p>
        </p:txBody>
      </p:sp>
      <p:pic>
        <p:nvPicPr>
          <p:cNvPr id="2" name="Picture Placeholder 1" descr="OSC_Microbio_06_03_aggluti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59" r="-2835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238" dirty="0"/>
              <a:t>This chart shows the possible outcomes of a hemagglutination test. Row A: Erythrocytes do not </a:t>
            </a:r>
            <a:r>
              <a:rPr lang="en-US" sz="1238" dirty="0" smtClean="0"/>
              <a:t>bind together </a:t>
            </a:r>
            <a:r>
              <a:rPr lang="en-US" sz="1238" dirty="0"/>
              <a:t>and will sink to the bottom of the well plate; this becomes visible as a red dot in the center of the well. </a:t>
            </a:r>
            <a:r>
              <a:rPr lang="en-US" sz="1238" dirty="0" smtClean="0"/>
              <a:t>Row B</a:t>
            </a:r>
            <a:r>
              <a:rPr lang="en-US" sz="1238" dirty="0"/>
              <a:t>: Many viruses have hemagglutinins that causes agglutination of erythrocytes; the resulting hemagglutination </a:t>
            </a:r>
            <a:r>
              <a:rPr lang="en-US" sz="1238" dirty="0" smtClean="0"/>
              <a:t>forms a </a:t>
            </a:r>
            <a:r>
              <a:rPr lang="en-US" sz="1238" dirty="0"/>
              <a:t>lattice structure that results in red color throughout the well. Row C: Virus-specific antibody, the viruses, and </a:t>
            </a:r>
            <a:r>
              <a:rPr lang="en-US" sz="1238" dirty="0" smtClean="0"/>
              <a:t>the erythrocytes </a:t>
            </a:r>
            <a:r>
              <a:rPr lang="en-US" sz="1238" dirty="0"/>
              <a:t>are added to the well plate. The virus-specific antibodies inhibit agglutination, as can be seen as a </a:t>
            </a:r>
            <a:r>
              <a:rPr lang="en-US" sz="1238" dirty="0" smtClean="0"/>
              <a:t>red dot </a:t>
            </a:r>
            <a:r>
              <a:rPr lang="en-US" sz="1238" dirty="0"/>
              <a:t>in the bottom of the well. (credit: modification of work by Centers for Disease Control and Prevention)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86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6.23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06_03_EIA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" r="-405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Similar to rapid, over-the-counter pregnancy tests, EIAs for viral antigens require a few drops of </a:t>
            </a:r>
            <a:r>
              <a:rPr lang="en-US" sz="1600" dirty="0" smtClean="0">
                <a:solidFill>
                  <a:srgbClr val="000000"/>
                </a:solidFill>
              </a:rPr>
              <a:t>diluted patient </a:t>
            </a:r>
            <a:r>
              <a:rPr lang="en-US" sz="1600" dirty="0">
                <a:solidFill>
                  <a:srgbClr val="000000"/>
                </a:solidFill>
              </a:rPr>
              <a:t>serum or plasma applied to a membrane filter. The membrane filter has been previously modified </a:t>
            </a:r>
            <a:r>
              <a:rPr lang="en-US" sz="1600" dirty="0" smtClean="0">
                <a:solidFill>
                  <a:srgbClr val="000000"/>
                </a:solidFill>
              </a:rPr>
              <a:t>and embedded </a:t>
            </a:r>
            <a:r>
              <a:rPr lang="en-US" sz="1600" dirty="0">
                <a:solidFill>
                  <a:srgbClr val="000000"/>
                </a:solidFill>
              </a:rPr>
              <a:t>with antibody to viral antigen and internal controls. Antibody conjugate is added to the filter, with </a:t>
            </a:r>
            <a:r>
              <a:rPr lang="en-US" sz="1600" dirty="0" smtClean="0">
                <a:solidFill>
                  <a:srgbClr val="000000"/>
                </a:solidFill>
              </a:rPr>
              <a:t>the targeted </a:t>
            </a:r>
            <a:r>
              <a:rPr lang="en-US" sz="1600" dirty="0">
                <a:solidFill>
                  <a:srgbClr val="000000"/>
                </a:solidFill>
              </a:rPr>
              <a:t>antibody attached to the antigen (in the case of a positive test). Excess conjugate is washed off the </a:t>
            </a:r>
            <a:r>
              <a:rPr lang="en-US" sz="1600" dirty="0" smtClean="0">
                <a:solidFill>
                  <a:srgbClr val="000000"/>
                </a:solidFill>
              </a:rPr>
              <a:t>filter. Substrate </a:t>
            </a:r>
            <a:r>
              <a:rPr lang="en-US" sz="1600" dirty="0">
                <a:solidFill>
                  <a:srgbClr val="000000"/>
                </a:solidFill>
              </a:rPr>
              <a:t>is added to activate the enzyme-mediated reaction to reveal the color change of a positive test. (</a:t>
            </a:r>
            <a:r>
              <a:rPr lang="en-US" sz="1600" dirty="0" smtClean="0">
                <a:solidFill>
                  <a:srgbClr val="000000"/>
                </a:solidFill>
              </a:rPr>
              <a:t>credit: modification </a:t>
            </a:r>
            <a:r>
              <a:rPr lang="en-US" sz="1600" dirty="0">
                <a:solidFill>
                  <a:srgbClr val="000000"/>
                </a:solidFill>
              </a:rPr>
              <a:t>of work by “Cavitri”/Wikimedia Commons)</a:t>
            </a:r>
          </a:p>
        </p:txBody>
      </p:sp>
      <p:pic>
        <p:nvPicPr>
          <p:cNvPr id="2050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45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6.24</a:t>
            </a:r>
            <a:endParaRPr lang="en-US" dirty="0"/>
          </a:p>
        </p:txBody>
      </p:sp>
      <p:pic>
        <p:nvPicPr>
          <p:cNvPr id="2" name="Picture Placeholder 1" descr="OSC_Microbio_06_04_PSTV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92" r="-3339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These potatoes have been infected by the potato spindle tuber viroid (PSTV), which is typically </a:t>
            </a:r>
            <a:r>
              <a:rPr lang="en-US" sz="1600" dirty="0" smtClean="0"/>
              <a:t>spread when </a:t>
            </a:r>
            <a:r>
              <a:rPr lang="en-US" sz="1600" dirty="0"/>
              <a:t>infected knives are used to cut healthy potatoes, which are then planted. (credit: Pamela Roberts, University </a:t>
            </a:r>
            <a:r>
              <a:rPr lang="en-US" sz="1600" dirty="0" smtClean="0"/>
              <a:t>of Florida </a:t>
            </a:r>
            <a:r>
              <a:rPr lang="en-US" sz="1600" dirty="0"/>
              <a:t>Institute of Food and Agricultural Sciences, USDA ARS)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5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6.25</a:t>
            </a:r>
            <a:endParaRPr lang="en-US" dirty="0"/>
          </a:p>
        </p:txBody>
      </p:sp>
      <p:pic>
        <p:nvPicPr>
          <p:cNvPr id="2" name="Picture Placeholder 1" descr="OSC_Microbio_06_04_prio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91" b="-1029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Endogenous normal prion protein (PrPc) is converted into the disease-causing form (PrPsc) when </a:t>
            </a:r>
            <a:r>
              <a:rPr lang="en-US" sz="1600" dirty="0" smtClean="0"/>
              <a:t>it encounters </a:t>
            </a:r>
            <a:r>
              <a:rPr lang="en-US" sz="1600" dirty="0"/>
              <a:t>this variant form of the protein. PrPsc may arise spontaneously in brain tissue, especially if a mutant </a:t>
            </a:r>
            <a:r>
              <a:rPr lang="en-US" sz="1600" dirty="0" smtClean="0"/>
              <a:t>form of </a:t>
            </a:r>
            <a:r>
              <a:rPr lang="en-US" sz="1600" dirty="0"/>
              <a:t>the protein is present, or it may originate from misfolded prions consumed in food that eventually find their way </a:t>
            </a:r>
            <a:r>
              <a:rPr lang="en-US" sz="1600" dirty="0" smtClean="0"/>
              <a:t>into brain </a:t>
            </a:r>
            <a:r>
              <a:rPr lang="en-US" sz="1600" dirty="0"/>
              <a:t>tissue. (credit b: modification of work by USDA)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4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6.26</a:t>
            </a:r>
            <a:endParaRPr lang="en-US" dirty="0"/>
          </a:p>
        </p:txBody>
      </p:sp>
      <p:pic>
        <p:nvPicPr>
          <p:cNvPr id="2" name="Picture Placeholder 1" descr="OSC_Microbio_06_04_CJDbrai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0" r="-573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Creutzfeldt-Jakob disease (CJD) is a fatal disease that causes degeneration of neural tissue</a:t>
            </a:r>
            <a:r>
              <a:rPr lang="en-US" sz="12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200" dirty="0" smtClean="0"/>
              <a:t>These brain </a:t>
            </a:r>
            <a:r>
              <a:rPr lang="en-US" sz="1200" dirty="0"/>
              <a:t>scans compare a normal brain to one with CJD</a:t>
            </a:r>
            <a:r>
              <a:rPr lang="en-US" sz="12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200" dirty="0" smtClean="0"/>
              <a:t>Compared </a:t>
            </a:r>
            <a:r>
              <a:rPr lang="en-US" sz="1200" dirty="0"/>
              <a:t>to a normal brain, the brain tissue of a </a:t>
            </a:r>
            <a:r>
              <a:rPr lang="en-US" sz="1200" dirty="0" smtClean="0"/>
              <a:t>CJD patient </a:t>
            </a:r>
            <a:r>
              <a:rPr lang="en-US" sz="1200" dirty="0"/>
              <a:t>is full of sponge-like lesions, which result from abnormal formations of prion protein. (credit a (right)</a:t>
            </a:r>
            <a:r>
              <a:rPr lang="en-US" sz="1200" dirty="0" smtClean="0"/>
              <a:t>: modification </a:t>
            </a:r>
            <a:r>
              <a:rPr lang="en-US" sz="1200" dirty="0"/>
              <a:t>of work by Dr. Laughlin Dawes; credit b (top): modification of work by Suzanne Wakim; credit b (bottom)</a:t>
            </a:r>
            <a:r>
              <a:rPr lang="en-US" sz="1200" dirty="0" smtClean="0"/>
              <a:t>: modification </a:t>
            </a:r>
            <a:r>
              <a:rPr lang="en-US" sz="1200" dirty="0"/>
              <a:t>of work by Centers for Disease Control and Prevention)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6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6CB255"/>
                </a:solidFill>
              </a:rPr>
              <a:t>EXERCISE 33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06_01_T4_im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17" b="-6917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3913188" cy="5256973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pic>
        <p:nvPicPr>
          <p:cNvPr id="7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9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2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36</a:t>
            </a:r>
            <a:endParaRPr lang="en-US" dirty="0"/>
          </a:p>
        </p:txBody>
      </p:sp>
      <p:pic>
        <p:nvPicPr>
          <p:cNvPr id="3" name="Picture Placeholder 2" descr="OSC_Microbio_06_02_stages_im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19" b="-901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8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6.2</a:t>
            </a:r>
            <a:endParaRPr lang="en-US" dirty="0"/>
          </a:p>
        </p:txBody>
      </p:sp>
      <p:pic>
        <p:nvPicPr>
          <p:cNvPr id="2" name="Picture Placeholder 1" descr="OSC_Microbio_06_01_TMV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84" b="-1678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AutoNum type="alphaLcParenBoth"/>
            </a:pPr>
            <a:r>
              <a:rPr lang="en-US" sz="1500" dirty="0" smtClean="0"/>
              <a:t>Tobacco </a:t>
            </a:r>
            <a:r>
              <a:rPr lang="en-US" sz="1500" dirty="0"/>
              <a:t>mosaic virus (TMV) viewed with transmission electron microscope</a:t>
            </a:r>
            <a:r>
              <a:rPr lang="en-US" sz="15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500" dirty="0" smtClean="0"/>
              <a:t>Plants </a:t>
            </a:r>
            <a:r>
              <a:rPr lang="en-US" sz="1500" dirty="0"/>
              <a:t>infected </a:t>
            </a:r>
            <a:r>
              <a:rPr lang="en-US" sz="1500" dirty="0" smtClean="0"/>
              <a:t>with tobacco </a:t>
            </a:r>
            <a:r>
              <a:rPr lang="en-US" sz="1500" dirty="0"/>
              <a:t>mosaic disease (TMD), caused by TMV. (credit a: modification of work by USDA Agricultural </a:t>
            </a:r>
            <a:r>
              <a:rPr lang="en-US" sz="1500" dirty="0" smtClean="0"/>
              <a:t>Research Service—scale-bar data from Matt Russell; credit b: modification of work by USDA Forest Service, Department of Plant </a:t>
            </a:r>
            <a:r>
              <a:rPr lang="en-US" sz="1500" dirty="0"/>
              <a:t>Pathology Archive North Carolina State University)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4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40 (Figure 6.27)</a:t>
            </a:r>
            <a:endParaRPr lang="en-US" dirty="0"/>
          </a:p>
        </p:txBody>
      </p:sp>
      <p:pic>
        <p:nvPicPr>
          <p:cNvPr id="2" name="Picture Placeholder 1" descr="OSC_Microbio_06_03_lawn_im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74" r="-4687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(credit: modification of work by American Society for Microbiology)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4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9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2400" dirty="0">
              <a:solidFill>
                <a:srgbClr val="6CB255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8062912" cy="5256973"/>
          </a:xfrm>
        </p:spPr>
        <p:txBody>
          <a:bodyPr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This file is </a:t>
            </a:r>
            <a:r>
              <a:rPr lang="en-US" sz="1600">
                <a:solidFill>
                  <a:schemeClr val="tx1"/>
                </a:solidFill>
              </a:rPr>
              <a:t>copyright </a:t>
            </a:r>
            <a:r>
              <a:rPr lang="en-US" sz="1600" smtClean="0">
                <a:solidFill>
                  <a:schemeClr val="tx1"/>
                </a:solidFill>
              </a:rPr>
              <a:t>2016, </a:t>
            </a:r>
            <a:r>
              <a:rPr lang="en-US" sz="1600" dirty="0">
                <a:solidFill>
                  <a:schemeClr val="tx1"/>
                </a:solidFill>
              </a:rPr>
              <a:t>Rice University. All Rights Reserved.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44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6.3</a:t>
            </a:r>
            <a:endParaRPr lang="en-US" dirty="0"/>
          </a:p>
        </p:txBody>
      </p:sp>
      <p:pic>
        <p:nvPicPr>
          <p:cNvPr id="2" name="Picture Placeholder 1" descr="OSC_Microbio_06_01_virusbac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" b="-4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AutoNum type="alphaLcParenBoth"/>
            </a:pPr>
            <a:r>
              <a:rPr lang="en-US" sz="1600" dirty="0" smtClean="0"/>
              <a:t>In </a:t>
            </a:r>
            <a:r>
              <a:rPr lang="en-US" sz="1600" dirty="0"/>
              <a:t>this transmission electron micrograph, a bacteriophage (a virus that infects bacteria) is dwarfed </a:t>
            </a:r>
            <a:r>
              <a:rPr lang="en-US" sz="1600" dirty="0" smtClean="0"/>
              <a:t>by the </a:t>
            </a:r>
            <a:r>
              <a:rPr lang="en-US" sz="1600" dirty="0"/>
              <a:t>bacterial cell it infects</a:t>
            </a:r>
            <a:r>
              <a:rPr lang="en-US" sz="16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600" dirty="0" smtClean="0"/>
              <a:t>An </a:t>
            </a:r>
            <a:r>
              <a:rPr lang="en-US" sz="1600" dirty="0"/>
              <a:t>illustration of the bacteriophage in the micrograph. (credit a: modification of work </a:t>
            </a:r>
            <a:r>
              <a:rPr lang="en-US" sz="1600" dirty="0" smtClean="0"/>
              <a:t>by U.S</a:t>
            </a:r>
            <a:r>
              <a:rPr lang="en-US" sz="1600" dirty="0"/>
              <a:t>. Department of Energy, Office of Science, LBL, PBD)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1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6.4</a:t>
            </a:r>
            <a:endParaRPr lang="en-US" dirty="0"/>
          </a:p>
        </p:txBody>
      </p:sp>
      <p:pic>
        <p:nvPicPr>
          <p:cNvPr id="2" name="Picture Placeholder 1" descr="OSC_Microbio_06_01_size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82" r="-1808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size of a virus is small relative to the size of most bacterial and eukaryotic cells and their organelles.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1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6CB255"/>
                </a:solidFill>
              </a:rPr>
              <a:t>Figure 6.5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06_01_structur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89" b="-16989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3913188" cy="5256973"/>
          </a:xfrm>
        </p:spPr>
        <p:txBody>
          <a:bodyPr>
            <a:noAutofit/>
          </a:bodyPr>
          <a:lstStyle/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naked atadenovirus uses spikes made of glycoproteins from its capsid to bind to host cells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enveloped human immunodeficiency virus uses spikes made of glycoproteins embedded in its envelope to </a:t>
            </a:r>
            <a:r>
              <a:rPr lang="en-US" sz="1600" dirty="0" smtClean="0">
                <a:solidFill>
                  <a:srgbClr val="000000"/>
                </a:solidFill>
              </a:rPr>
              <a:t>bind to </a:t>
            </a:r>
            <a:r>
              <a:rPr lang="en-US" sz="1600" dirty="0">
                <a:solidFill>
                  <a:srgbClr val="000000"/>
                </a:solidFill>
              </a:rPr>
              <a:t>host cells (credit a “micrograph”: modification of work by NIAID; credit b “micrograph”: modification of work </a:t>
            </a:r>
            <a:r>
              <a:rPr lang="en-US" sz="1600" dirty="0" smtClean="0">
                <a:solidFill>
                  <a:srgbClr val="000000"/>
                </a:solidFill>
              </a:rPr>
              <a:t>by Centers </a:t>
            </a:r>
            <a:r>
              <a:rPr lang="en-US" sz="1600" dirty="0">
                <a:solidFill>
                  <a:srgbClr val="000000"/>
                </a:solidFill>
              </a:rPr>
              <a:t>for Disease Control and Prevention)</a:t>
            </a:r>
          </a:p>
        </p:txBody>
      </p:sp>
      <p:pic>
        <p:nvPicPr>
          <p:cNvPr id="7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9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8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6.6</a:t>
            </a:r>
            <a:endParaRPr lang="en-US" dirty="0"/>
          </a:p>
        </p:txBody>
      </p:sp>
      <p:pic>
        <p:nvPicPr>
          <p:cNvPr id="2" name="Picture Placeholder 1" descr="OSC_Microbio_06_01_shape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37" r="-3843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Viral capsids can be </a:t>
            </a:r>
            <a:r>
              <a:rPr lang="en-US" sz="1600" dirty="0">
                <a:solidFill>
                  <a:srgbClr val="6CB255"/>
                </a:solidFill>
              </a:rPr>
              <a:t>(a) </a:t>
            </a:r>
            <a:r>
              <a:rPr lang="en-US" sz="1600" dirty="0"/>
              <a:t>helical, </a:t>
            </a:r>
            <a:r>
              <a:rPr lang="en-US" sz="1600" dirty="0">
                <a:solidFill>
                  <a:srgbClr val="6CB255"/>
                </a:solidFill>
              </a:rPr>
              <a:t>(b) </a:t>
            </a:r>
            <a:r>
              <a:rPr lang="en-US" sz="1600" dirty="0"/>
              <a:t>polyhedral, or </a:t>
            </a:r>
            <a:r>
              <a:rPr lang="en-US" sz="1600" dirty="0">
                <a:solidFill>
                  <a:srgbClr val="6CB255"/>
                </a:solidFill>
              </a:rPr>
              <a:t>(c) </a:t>
            </a:r>
            <a:r>
              <a:rPr lang="en-US" sz="1600" dirty="0"/>
              <a:t>have a complex shape. (credit a “micrograph”</a:t>
            </a:r>
            <a:r>
              <a:rPr lang="en-US" sz="1600" dirty="0" smtClean="0"/>
              <a:t>: modification </a:t>
            </a:r>
            <a:r>
              <a:rPr lang="en-US" sz="1600" dirty="0"/>
              <a:t>of work by USDA ARS; credit b “micrograph”: modification of work by U.S. Department of Energy)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1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6.7</a:t>
            </a:r>
            <a:endParaRPr lang="en-US" dirty="0"/>
          </a:p>
        </p:txBody>
      </p:sp>
      <p:pic>
        <p:nvPicPr>
          <p:cNvPr id="2" name="Picture Placeholder 1" descr="OSC_Microbio_06_02_lyticcycl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9" b="-247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 virulent phage shows only the lytic cycle pictured here. In the lytic cycle, the phage replicates and </a:t>
            </a:r>
            <a:r>
              <a:rPr lang="en-US" sz="1600" dirty="0" smtClean="0"/>
              <a:t>lyses the </a:t>
            </a:r>
            <a:r>
              <a:rPr lang="en-US" sz="1600" dirty="0"/>
              <a:t>host cell.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6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6.8</a:t>
            </a:r>
            <a:endParaRPr lang="en-US" dirty="0"/>
          </a:p>
        </p:txBody>
      </p:sp>
      <p:pic>
        <p:nvPicPr>
          <p:cNvPr id="2" name="Picture Placeholder 1" descr="OSC_Microbio_06_02_lyscycl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99" r="-1339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530" dirty="0"/>
              <a:t>A temperate bacteriophage has both lytic and lysogenic cycles. In the lysogenic cycle, phage DNA </a:t>
            </a:r>
            <a:r>
              <a:rPr lang="en-US" sz="1530" dirty="0" smtClean="0"/>
              <a:t>is incorporated </a:t>
            </a:r>
            <a:r>
              <a:rPr lang="en-US" sz="1530" dirty="0"/>
              <a:t>into the host genome, forming a prophage, which is passed on to subsequent generations of </a:t>
            </a:r>
            <a:r>
              <a:rPr lang="en-US" sz="1530" dirty="0" smtClean="0"/>
              <a:t>cells. Environmental </a:t>
            </a:r>
            <a:r>
              <a:rPr lang="en-US" sz="1530" dirty="0"/>
              <a:t>stressors such as starvation or exposure to toxic chemicals may cause the prophage to be </a:t>
            </a:r>
            <a:r>
              <a:rPr lang="en-US" sz="1530" dirty="0" smtClean="0"/>
              <a:t>excised and </a:t>
            </a:r>
            <a:r>
              <a:rPr lang="en-US" sz="1530" dirty="0"/>
              <a:t>enter the lytic cycle.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4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1815</Words>
  <Application>Microsoft Macintosh PowerPoint</Application>
  <PresentationFormat>On-screen Show (4:3)</PresentationFormat>
  <Paragraphs>73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Essential</vt:lpstr>
      <vt:lpstr>PowerPoint Presentation</vt:lpstr>
      <vt:lpstr>Figure 6.1</vt:lpstr>
      <vt:lpstr>Figure 6.2</vt:lpstr>
      <vt:lpstr>Figure 6.3</vt:lpstr>
      <vt:lpstr>Figure 6.4</vt:lpstr>
      <vt:lpstr>Figure 6.5</vt:lpstr>
      <vt:lpstr>Figure 6.6</vt:lpstr>
      <vt:lpstr>Figure 6.7</vt:lpstr>
      <vt:lpstr>Figure 6.8</vt:lpstr>
      <vt:lpstr>Figure 6.9</vt:lpstr>
      <vt:lpstr>Figure 6.10</vt:lpstr>
      <vt:lpstr>Figure 6.11</vt:lpstr>
      <vt:lpstr>Figure 6.12</vt:lpstr>
      <vt:lpstr>Figure 6.13</vt:lpstr>
      <vt:lpstr>Figure 6.14</vt:lpstr>
      <vt:lpstr>Figure 6.15</vt:lpstr>
      <vt:lpstr>Figure 6.16</vt:lpstr>
      <vt:lpstr>Figure 6.17</vt:lpstr>
      <vt:lpstr>Figure 6.18</vt:lpstr>
      <vt:lpstr>Figure 6.19</vt:lpstr>
      <vt:lpstr>Figure 6.20</vt:lpstr>
      <vt:lpstr>Figure 6.21</vt:lpstr>
      <vt:lpstr>Figure 6.22</vt:lpstr>
      <vt:lpstr>Figure 6.23</vt:lpstr>
      <vt:lpstr>Figure 6.24</vt:lpstr>
      <vt:lpstr>Figure 6.25</vt:lpstr>
      <vt:lpstr>Figure 6.26</vt:lpstr>
      <vt:lpstr>EXERCISE 33</vt:lpstr>
      <vt:lpstr>EXERCISE 36</vt:lpstr>
      <vt:lpstr>Exercise 40 (Figure 6.27)</vt:lpstr>
      <vt:lpstr>PowerPoint Presentation</vt:lpstr>
    </vt:vector>
  </TitlesOfParts>
  <Company>WNI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emacuser</cp:lastModifiedBy>
  <cp:revision>73</cp:revision>
  <cp:lastPrinted>2016-11-04T05:40:55Z</cp:lastPrinted>
  <dcterms:created xsi:type="dcterms:W3CDTF">2012-06-04T02:13:36Z</dcterms:created>
  <dcterms:modified xsi:type="dcterms:W3CDTF">2016-11-09T09:07:54Z</dcterms:modified>
</cp:coreProperties>
</file>