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0"/>
  </p:handoutMasterIdLst>
  <p:sldIdLst>
    <p:sldId id="256" r:id="rId2"/>
    <p:sldId id="281" r:id="rId3"/>
    <p:sldId id="286" r:id="rId4"/>
    <p:sldId id="287" r:id="rId5"/>
    <p:sldId id="290" r:id="rId6"/>
    <p:sldId id="293" r:id="rId7"/>
    <p:sldId id="291" r:id="rId8"/>
    <p:sldId id="294" r:id="rId9"/>
    <p:sldId id="292" r:id="rId10"/>
    <p:sldId id="273" r:id="rId11"/>
    <p:sldId id="295" r:id="rId12"/>
    <p:sldId id="288" r:id="rId13"/>
    <p:sldId id="289" r:id="rId14"/>
    <p:sldId id="284" r:id="rId15"/>
    <p:sldId id="278" r:id="rId16"/>
    <p:sldId id="296" r:id="rId17"/>
    <p:sldId id="297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0" autoAdjust="0"/>
  </p:normalViewPr>
  <p:slideViewPr>
    <p:cSldViewPr snapToGrid="0" snapToObjects="1">
      <p:cViewPr varScale="1">
        <p:scale>
          <a:sx n="85" d="100"/>
          <a:sy n="85" d="100"/>
        </p:scale>
        <p:origin x="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microbiology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8 </a:t>
            </a:r>
            <a:r>
              <a:rPr lang="en-US" sz="2000" b="1" dirty="0" smtClean="0">
                <a:solidFill>
                  <a:srgbClr val="212F62"/>
                </a:solidFill>
                <a:latin typeface="+mn-lt"/>
              </a:rPr>
              <a:t>Microbial </a:t>
            </a:r>
            <a:r>
              <a:rPr lang="en-US" sz="2000" b="1" dirty="0" smtClean="0">
                <a:solidFill>
                  <a:srgbClr val="212F62"/>
                </a:solidFill>
                <a:latin typeface="+mn-lt"/>
              </a:rPr>
              <a:t>metabolism</a:t>
            </a:r>
            <a:endParaRPr lang="en-US" sz="2000" b="1" dirty="0" smtClean="0">
              <a:solidFill>
                <a:srgbClr val="212F62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984"/>
            <a:ext cx="2010681" cy="260271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  <p:pic>
        <p:nvPicPr>
          <p:cNvPr id="1027" name="Picture 3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04688"/>
            <a:ext cx="158812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CB255"/>
                </a:solidFill>
              </a:rPr>
              <a:t>Figure 8.10</a:t>
            </a:r>
            <a:endParaRPr lang="en-US" sz="2400" dirty="0">
              <a:solidFill>
                <a:srgbClr val="6CB255"/>
              </a:solidFill>
            </a:endParaRPr>
          </a:p>
        </p:txBody>
      </p:sp>
      <p:pic>
        <p:nvPicPr>
          <p:cNvPr id="2" name="Picture Placeholder 1" descr="OSC_Microbio_08_02_Glycolysi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90" b="-11290"/>
          <a:stretch>
            <a:fillRect/>
          </a:stretch>
        </p:blipFill>
        <p:spPr>
          <a:xfrm>
            <a:off x="457200" y="1108075"/>
            <a:ext cx="4032250" cy="5256213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06925" y="1107617"/>
            <a:ext cx="3913188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energy investment phase of the Embden-Meyerhof-Parnas glycolysis pathway uses two </a:t>
            </a:r>
            <a:r>
              <a:rPr lang="en-US" sz="1600" dirty="0" smtClean="0">
                <a:solidFill>
                  <a:schemeClr val="tx1"/>
                </a:solidFill>
              </a:rPr>
              <a:t>ATP molecules </a:t>
            </a:r>
            <a:r>
              <a:rPr lang="en-US" sz="1600" dirty="0">
                <a:solidFill>
                  <a:schemeClr val="tx1"/>
                </a:solidFill>
              </a:rPr>
              <a:t>to phosphorylate glucose, forming two glyceraldehyde 3-phosphate (G3P) molecules. The energy </a:t>
            </a:r>
            <a:r>
              <a:rPr lang="en-US" sz="1600" dirty="0" smtClean="0">
                <a:solidFill>
                  <a:schemeClr val="tx1"/>
                </a:solidFill>
              </a:rPr>
              <a:t>payoff phase </a:t>
            </a:r>
            <a:r>
              <a:rPr lang="en-US" sz="1600" dirty="0">
                <a:solidFill>
                  <a:schemeClr val="tx1"/>
                </a:solidFill>
              </a:rPr>
              <a:t>harnesses the energy in the G3P molecules, producing four ATP molecules, two NADH molecules, and </a:t>
            </a:r>
            <a:r>
              <a:rPr lang="en-US" sz="1600" dirty="0" smtClean="0">
                <a:solidFill>
                  <a:schemeClr val="tx1"/>
                </a:solidFill>
              </a:rPr>
              <a:t>two pyruvates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0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8.11</a:t>
            </a:r>
            <a:endParaRPr lang="en-US" dirty="0"/>
          </a:p>
        </p:txBody>
      </p:sp>
      <p:pic>
        <p:nvPicPr>
          <p:cNvPr id="2" name="Picture Placeholder 1" descr="OSC_Microbio_08_02_SubPho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12" b="-1671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ATP made during glycolysis is a result of substrate-level phosphorylation. One of the two </a:t>
            </a:r>
            <a:r>
              <a:rPr lang="en-US" sz="1600" dirty="0" smtClean="0"/>
              <a:t>enzymatic reactions </a:t>
            </a:r>
            <a:r>
              <a:rPr lang="en-US" sz="1600" dirty="0"/>
              <a:t>in the energy payoff phase of Embden Meyerhof-Parnas glycolysis that produce ATP in this way is </a:t>
            </a:r>
            <a:r>
              <a:rPr lang="en-US" sz="1600" dirty="0" smtClean="0"/>
              <a:t>shown here</a:t>
            </a:r>
            <a:r>
              <a:rPr lang="en-US" sz="1600" dirty="0"/>
              <a:t>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8.12</a:t>
            </a:r>
            <a:endParaRPr lang="en-US" dirty="0"/>
          </a:p>
        </p:txBody>
      </p:sp>
      <p:pic>
        <p:nvPicPr>
          <p:cNvPr id="2" name="Picture Placeholder 1" descr="OSC_Microbio_08_02_Transition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563" r="-51563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LcParenBoth"/>
            </a:pPr>
            <a:r>
              <a:rPr lang="en-US" sz="1600" dirty="0" smtClean="0"/>
              <a:t>Coenzyme </a:t>
            </a:r>
            <a:r>
              <a:rPr lang="en-US" sz="1600" dirty="0"/>
              <a:t>A is shown here without an attached acetyl group</a:t>
            </a:r>
            <a:r>
              <a:rPr lang="en-US" sz="1600" dirty="0" smtClean="0"/>
              <a:t>.</a:t>
            </a:r>
          </a:p>
          <a:p>
            <a:pPr marL="342900" indent="-342900">
              <a:buAutoNum type="alphaLcParenBoth"/>
            </a:pPr>
            <a:r>
              <a:rPr lang="en-US" sz="1600" dirty="0" smtClean="0"/>
              <a:t>Coenzyme </a:t>
            </a:r>
            <a:r>
              <a:rPr lang="en-US" sz="1600" dirty="0"/>
              <a:t>A is shown here </a:t>
            </a:r>
            <a:r>
              <a:rPr lang="en-US" sz="1600" dirty="0" smtClean="0"/>
              <a:t>with an </a:t>
            </a:r>
            <a:r>
              <a:rPr lang="en-US" sz="1600" dirty="0"/>
              <a:t>attached acetyl group.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8.13</a:t>
            </a:r>
            <a:endParaRPr lang="en-US" dirty="0"/>
          </a:p>
        </p:txBody>
      </p:sp>
      <p:pic>
        <p:nvPicPr>
          <p:cNvPr id="2" name="Picture Placeholder 1" descr="OSC_Microbio_08_02_Kreb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82" r="-2508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590" dirty="0"/>
              <a:t>The Krebs cycle, also known as the citric acid cycle, is summarized here. Note incoming two-</a:t>
            </a:r>
            <a:r>
              <a:rPr lang="en-US" sz="1590" dirty="0" smtClean="0"/>
              <a:t>carbon acetyl </a:t>
            </a:r>
            <a:r>
              <a:rPr lang="en-US" sz="1590" dirty="0"/>
              <a:t>results in the main outputs per turn of two CO</a:t>
            </a:r>
            <a:r>
              <a:rPr lang="en-US" sz="1590" baseline="-25000" dirty="0"/>
              <a:t>2</a:t>
            </a:r>
            <a:r>
              <a:rPr lang="en-US" sz="1590" dirty="0"/>
              <a:t>, three NADH, one FADH</a:t>
            </a:r>
            <a:r>
              <a:rPr lang="en-US" sz="1590" baseline="-25000" dirty="0"/>
              <a:t>2</a:t>
            </a:r>
            <a:r>
              <a:rPr lang="en-US" sz="1590" dirty="0"/>
              <a:t>, and one ATP (or GTP) </a:t>
            </a:r>
            <a:r>
              <a:rPr lang="en-US" sz="1590" dirty="0" smtClean="0"/>
              <a:t>molecules made </a:t>
            </a:r>
            <a:r>
              <a:rPr lang="en-US" sz="1590" dirty="0"/>
              <a:t>by substrate-level phosphorylation. Two turns of the Krebs cycle are required to process all of the carbon </a:t>
            </a:r>
            <a:r>
              <a:rPr lang="en-US" sz="1590" dirty="0" smtClean="0"/>
              <a:t>from one </a:t>
            </a:r>
            <a:r>
              <a:rPr lang="en-US" sz="1590" dirty="0"/>
              <a:t>glucose molecule.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4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8.14</a:t>
            </a:r>
            <a:endParaRPr lang="en-US" dirty="0"/>
          </a:p>
        </p:txBody>
      </p:sp>
      <p:pic>
        <p:nvPicPr>
          <p:cNvPr id="2" name="Picture Placeholder 1" descr="OSC_Microbio_08_02_KrebsUsage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282" r="-5228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Many organisms use intermediates from the Krebs cycle, such as amino acids, fatty acids, </a:t>
            </a:r>
            <a:r>
              <a:rPr lang="en-US" sz="1600" dirty="0" smtClean="0"/>
              <a:t>and nucleotides</a:t>
            </a:r>
            <a:r>
              <a:rPr lang="en-US" sz="1600" dirty="0"/>
              <a:t>, as building blocks for biosynthesis.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6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rgbClr val="6CB255"/>
                </a:solidFill>
              </a:rPr>
              <a:t>Figure 8.15</a:t>
            </a:r>
            <a:endParaRPr lang="en-US" sz="2400" dirty="0">
              <a:solidFill>
                <a:srgbClr val="6CB255"/>
              </a:solidFill>
            </a:endParaRPr>
          </a:p>
        </p:txBody>
      </p:sp>
      <p:pic>
        <p:nvPicPr>
          <p:cNvPr id="2" name="Picture Placeholder 1" descr="OSC_Microbio_08_03_Chemiosmo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94" b="-1094"/>
          <a:stretch>
            <a:fillRect/>
          </a:stretch>
        </p:blipFill>
        <p:spPr>
          <a:xfrm>
            <a:off x="4489450" y="1108075"/>
            <a:ext cx="4030663" cy="5256213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1107617"/>
            <a:ext cx="3913188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ATP synthase is a complex integral membrane protein through which H</a:t>
            </a:r>
            <a:r>
              <a:rPr lang="en-US" sz="1600" baseline="30000" dirty="0">
                <a:solidFill>
                  <a:srgbClr val="000000"/>
                </a:solidFill>
              </a:rPr>
              <a:t>+</a:t>
            </a:r>
            <a:r>
              <a:rPr lang="en-US" sz="1600" dirty="0">
                <a:solidFill>
                  <a:srgbClr val="000000"/>
                </a:solidFill>
              </a:rPr>
              <a:t> flows down an </a:t>
            </a:r>
            <a:r>
              <a:rPr lang="en-US" sz="1600" dirty="0" smtClean="0">
                <a:solidFill>
                  <a:srgbClr val="000000"/>
                </a:solidFill>
              </a:rPr>
              <a:t>electrochemical gradient</a:t>
            </a:r>
            <a:r>
              <a:rPr lang="en-US" sz="1600" dirty="0">
                <a:solidFill>
                  <a:srgbClr val="000000"/>
                </a:solidFill>
              </a:rPr>
              <a:t>, providing the energy for ATP production by oxidative phosphorylation. (credit: modification of work by </a:t>
            </a:r>
            <a:r>
              <a:rPr lang="en-US" sz="1600" dirty="0" smtClean="0">
                <a:solidFill>
                  <a:srgbClr val="000000"/>
                </a:solidFill>
              </a:rPr>
              <a:t>Klaus </a:t>
            </a:r>
            <a:r>
              <a:rPr lang="en-US" sz="1600" dirty="0" err="1" smtClean="0">
                <a:solidFill>
                  <a:srgbClr val="000000"/>
                </a:solidFill>
              </a:rPr>
              <a:t>Hoffmeier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7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9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6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8.16</a:t>
            </a:r>
            <a:endParaRPr lang="en-US" dirty="0"/>
          </a:p>
        </p:txBody>
      </p:sp>
      <p:pic>
        <p:nvPicPr>
          <p:cNvPr id="2" name="Picture Placeholder 1" descr="OSC_Microbio_08_03_ATPYield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8" r="-2362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8.17</a:t>
            </a:r>
            <a:endParaRPr lang="en-US" dirty="0"/>
          </a:p>
        </p:txBody>
      </p:sp>
      <p:pic>
        <p:nvPicPr>
          <p:cNvPr id="2" name="Picture Placeholder 1" descr="OSC_Microbio_08_04_EthFerm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27" b="-6827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chemical reactions of alcohol fermentation are shown here. Ethanol fermentation is important in </a:t>
            </a:r>
            <a:r>
              <a:rPr lang="en-US" sz="1600" dirty="0" smtClean="0"/>
              <a:t>the production </a:t>
            </a:r>
            <a:r>
              <a:rPr lang="en-US" sz="1600" dirty="0"/>
              <a:t>of alcoholic beverages and bread.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8.18</a:t>
            </a:r>
            <a:endParaRPr lang="en-US" dirty="0"/>
          </a:p>
        </p:txBody>
      </p:sp>
      <p:pic>
        <p:nvPicPr>
          <p:cNvPr id="2" name="Picture Placeholder 1" descr="OSC_Microbio_08_04_FB3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1754" b="-161754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API 20NE test strip is used to identify specific strains of gram-negative bacteria outside </a:t>
            </a:r>
            <a:r>
              <a:rPr lang="en-US" sz="1600" dirty="0" smtClean="0"/>
              <a:t>the Enterobacteriaceae</a:t>
            </a:r>
            <a:r>
              <a:rPr lang="en-US" sz="1600" dirty="0"/>
              <a:t>. Here is an API 20NE test strip result for </a:t>
            </a:r>
            <a:r>
              <a:rPr lang="en-US" sz="1600" i="1" dirty="0"/>
              <a:t>Photobacterium damselae</a:t>
            </a:r>
            <a:r>
              <a:rPr lang="en-US" sz="1600" dirty="0"/>
              <a:t> ssp. </a:t>
            </a:r>
            <a:r>
              <a:rPr lang="en-US" sz="1600" i="1" dirty="0"/>
              <a:t>piscicida</a:t>
            </a:r>
            <a:r>
              <a:rPr lang="en-US" sz="1600" dirty="0"/>
              <a:t>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5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8.2</a:t>
            </a:r>
            <a:endParaRPr lang="en-US" dirty="0"/>
          </a:p>
        </p:txBody>
      </p:sp>
      <p:pic>
        <p:nvPicPr>
          <p:cNvPr id="2" name="Picture Placeholder 1" descr="OSC_Microbio_08_01_metabolism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02" b="-1100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Metabolism includes catabolism and anabolism. Anabolic pathways require energy to synthesize </a:t>
            </a:r>
            <a:r>
              <a:rPr lang="en-US" sz="1600" dirty="0" smtClean="0"/>
              <a:t>larger molecules</a:t>
            </a:r>
            <a:r>
              <a:rPr lang="en-US" sz="1600" dirty="0"/>
              <a:t>. Catabolic pathways generate energy by breaking down larger molecules. Both types of pathways </a:t>
            </a:r>
            <a:r>
              <a:rPr lang="en-US" sz="1600" dirty="0" smtClean="0"/>
              <a:t>are required </a:t>
            </a:r>
            <a:r>
              <a:rPr lang="en-US" sz="1600" dirty="0"/>
              <a:t>for maintaining the cell’s energy balance.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8.3</a:t>
            </a:r>
            <a:endParaRPr lang="en-US" dirty="0"/>
          </a:p>
        </p:txBody>
      </p:sp>
      <p:pic>
        <p:nvPicPr>
          <p:cNvPr id="2" name="Picture Placeholder 1" descr="OSC_Microbio_08_01_ATP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79" r="-1027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energy released from dephosphorylation of ATP is used to drive cellular work, including </a:t>
            </a:r>
            <a:r>
              <a:rPr lang="en-US" sz="1600" dirty="0" smtClean="0"/>
              <a:t>anabolic pathways</a:t>
            </a:r>
            <a:r>
              <a:rPr lang="en-US" sz="1600" dirty="0"/>
              <a:t>. ATP is regenerated through phosphorylation, harnessing the energy found in chemicals or from sunlight</a:t>
            </a:r>
            <a:r>
              <a:rPr lang="en-US" sz="1600" dirty="0" smtClean="0"/>
              <a:t>. (</a:t>
            </a:r>
            <a:r>
              <a:rPr lang="en-US" sz="1600" dirty="0"/>
              <a:t>credit: modification of work by Robert Bear, David Rintoul)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8.4</a:t>
            </a:r>
            <a:endParaRPr lang="en-US" dirty="0"/>
          </a:p>
        </p:txBody>
      </p:sp>
      <p:pic>
        <p:nvPicPr>
          <p:cNvPr id="2" name="Picture Placeholder 1" descr="OSC_Microbio_08_01_EndoExo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09" r="-1610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590" dirty="0"/>
              <a:t>Exergonic reactions are coupled to endergonic ones, making the combination favorable. Here, </a:t>
            </a:r>
            <a:r>
              <a:rPr lang="en-US" sz="1590" dirty="0" smtClean="0"/>
              <a:t>the endergonic </a:t>
            </a:r>
            <a:r>
              <a:rPr lang="en-US" sz="1590" dirty="0"/>
              <a:t>reaction of ATP phosphorylation is coupled to the exergonic reactions of catabolism. Similarly, </a:t>
            </a:r>
            <a:r>
              <a:rPr lang="en-US" sz="1590" dirty="0" smtClean="0"/>
              <a:t>the exergonic </a:t>
            </a:r>
            <a:r>
              <a:rPr lang="en-US" sz="1590" dirty="0"/>
              <a:t>reaction of ATP dephosphorylation is coupled to the endergonic reaction of polypeptide formation, </a:t>
            </a:r>
            <a:r>
              <a:rPr lang="en-US" sz="1590" dirty="0" smtClean="0"/>
              <a:t>an example </a:t>
            </a:r>
            <a:r>
              <a:rPr lang="en-US" sz="1590" dirty="0"/>
              <a:t>of anabolism.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6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8.5</a:t>
            </a:r>
            <a:endParaRPr lang="en-US" dirty="0"/>
          </a:p>
        </p:txBody>
      </p:sp>
      <p:pic>
        <p:nvPicPr>
          <p:cNvPr id="2" name="Picture Placeholder 1" descr="OSC_Microbio_08_01_Enzyme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901" r="-50901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Enzymes lower the activation energy of a chemical reaction.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8.6</a:t>
            </a:r>
            <a:endParaRPr lang="en-US" dirty="0"/>
          </a:p>
        </p:txBody>
      </p:sp>
      <p:pic>
        <p:nvPicPr>
          <p:cNvPr id="2" name="Picture Placeholder 1" descr="OSC_Microbio_08_01_InducedFi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59" b="-875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According to the induced-fit model, the active site of the enzyme undergoes conformational </a:t>
            </a:r>
            <a:r>
              <a:rPr lang="en-US" sz="1600" dirty="0" smtClean="0"/>
              <a:t>changes upon </a:t>
            </a:r>
            <a:r>
              <a:rPr lang="en-US" sz="1600" dirty="0"/>
              <a:t>binding with the substrate.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8.7</a:t>
            </a:r>
            <a:endParaRPr lang="en-US" dirty="0"/>
          </a:p>
        </p:txBody>
      </p:sp>
      <p:pic>
        <p:nvPicPr>
          <p:cNvPr id="2" name="Picture Placeholder 1" descr="OSC_Microbio_08_01_ApoHolo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0" r="-2023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binding of a coenzyme or cofactor to an apoenzyme is often required to form an active holoenzyme.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2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8.8</a:t>
            </a:r>
            <a:endParaRPr lang="en-US" dirty="0"/>
          </a:p>
        </p:txBody>
      </p:sp>
      <p:pic>
        <p:nvPicPr>
          <p:cNvPr id="2" name="Picture Placeholder 1" descr="OSC_Microbio_08_01_EnzInh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18" r="-241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Enzyme activity can be regulated by either competitive inhibitors, which bind to the active site, </a:t>
            </a:r>
            <a:r>
              <a:rPr lang="en-US" sz="1600" dirty="0" smtClean="0"/>
              <a:t>or noncompetitive </a:t>
            </a:r>
            <a:r>
              <a:rPr lang="en-US" sz="1600" dirty="0"/>
              <a:t>inhibitors, which bind to an allosteric site.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8.9</a:t>
            </a:r>
            <a:endParaRPr lang="en-US" dirty="0"/>
          </a:p>
        </p:txBody>
      </p:sp>
      <p:pic>
        <p:nvPicPr>
          <p:cNvPr id="2" name="Picture Placeholder 1" descr="OSC_Microbio_08_01_InhAct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912" r="-59912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marL="342900" indent="-342900">
              <a:buAutoNum type="alphaLcParenBoth"/>
            </a:pPr>
            <a:r>
              <a:rPr lang="en-US" sz="1500" dirty="0" smtClean="0"/>
              <a:t>Binding </a:t>
            </a:r>
            <a:r>
              <a:rPr lang="en-US" sz="1500" dirty="0"/>
              <a:t>of an allosteric inhibitor reduces enzyme activity, but binding of an allosteric </a:t>
            </a:r>
            <a:r>
              <a:rPr lang="en-US" sz="1500" dirty="0" smtClean="0"/>
              <a:t>activator increases </a:t>
            </a:r>
            <a:r>
              <a:rPr lang="en-US" sz="1500" dirty="0"/>
              <a:t>enzyme activity</a:t>
            </a:r>
            <a:r>
              <a:rPr lang="en-US" sz="1500" dirty="0" smtClean="0"/>
              <a:t>.</a:t>
            </a:r>
          </a:p>
          <a:p>
            <a:pPr marL="342900" indent="-342900">
              <a:buAutoNum type="alphaLcParenBoth"/>
            </a:pPr>
            <a:r>
              <a:rPr lang="en-US" sz="1500" dirty="0" smtClean="0"/>
              <a:t>Feedback </a:t>
            </a:r>
            <a:r>
              <a:rPr lang="en-US" sz="1500" dirty="0"/>
              <a:t>inhibition, where the end product of the pathway serves as a </a:t>
            </a:r>
            <a:r>
              <a:rPr lang="en-US" sz="1500" dirty="0" smtClean="0"/>
              <a:t>noncompetitive inhibitor </a:t>
            </a:r>
            <a:r>
              <a:rPr lang="en-US" sz="1500" dirty="0"/>
              <a:t>to an enzyme early in the pathway, is an important mechanism of allosteric regulation in cells.</a:t>
            </a:r>
          </a:p>
        </p:txBody>
      </p:sp>
      <p:pic>
        <p:nvPicPr>
          <p:cNvPr id="9" name="Picture 2" descr="L:\Clients\Connexions\01_CNX_ Admin\00_OSC_Project_Resources\14_OSC_Production\PowerPoints\OSX-Stacked-TM-CMYK-300dp1-20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237744"/>
            <a:ext cx="1049775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606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Essential</vt:lpstr>
      <vt:lpstr>PowerPoint Presentation</vt:lpstr>
      <vt:lpstr>Figure 8.2</vt:lpstr>
      <vt:lpstr>Figure 8.3</vt:lpstr>
      <vt:lpstr>Figure 8.4</vt:lpstr>
      <vt:lpstr>Figure 8.5</vt:lpstr>
      <vt:lpstr>Figure 8.6</vt:lpstr>
      <vt:lpstr>Figure 8.7</vt:lpstr>
      <vt:lpstr>Figure 8.8</vt:lpstr>
      <vt:lpstr>Figure 8.9</vt:lpstr>
      <vt:lpstr>Figure 8.10</vt:lpstr>
      <vt:lpstr>Figure 8.11</vt:lpstr>
      <vt:lpstr>Figure 8.12</vt:lpstr>
      <vt:lpstr>Figure 8.13</vt:lpstr>
      <vt:lpstr>Figure 8.14</vt:lpstr>
      <vt:lpstr>Figure 8.15</vt:lpstr>
      <vt:lpstr>Figure 8.16</vt:lpstr>
      <vt:lpstr>Figure 8.17</vt:lpstr>
      <vt:lpstr>Figure 8.18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Lena Green</cp:lastModifiedBy>
  <cp:revision>54</cp:revision>
  <cp:lastPrinted>2016-11-04T08:24:38Z</cp:lastPrinted>
  <dcterms:created xsi:type="dcterms:W3CDTF">2012-06-04T02:13:36Z</dcterms:created>
  <dcterms:modified xsi:type="dcterms:W3CDTF">2017-11-14T22:37:26Z</dcterms:modified>
</cp:coreProperties>
</file>