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30"/>
  </p:handoutMasterIdLst>
  <p:sldIdLst>
    <p:sldId id="256" r:id="rId2"/>
    <p:sldId id="277" r:id="rId3"/>
    <p:sldId id="280" r:id="rId4"/>
    <p:sldId id="273" r:id="rId5"/>
    <p:sldId id="281" r:id="rId6"/>
    <p:sldId id="283" r:id="rId7"/>
    <p:sldId id="284" r:id="rId8"/>
    <p:sldId id="278" r:id="rId9"/>
    <p:sldId id="285" r:id="rId10"/>
    <p:sldId id="287" r:id="rId11"/>
    <p:sldId id="289" r:id="rId12"/>
    <p:sldId id="288" r:id="rId13"/>
    <p:sldId id="291" r:id="rId14"/>
    <p:sldId id="290" r:id="rId15"/>
    <p:sldId id="292" r:id="rId16"/>
    <p:sldId id="293" r:id="rId17"/>
    <p:sldId id="294" r:id="rId18"/>
    <p:sldId id="295" r:id="rId19"/>
    <p:sldId id="297" r:id="rId20"/>
    <p:sldId id="298" r:id="rId21"/>
    <p:sldId id="299" r:id="rId22"/>
    <p:sldId id="302" r:id="rId23"/>
    <p:sldId id="303" r:id="rId24"/>
    <p:sldId id="305" r:id="rId25"/>
    <p:sldId id="306" r:id="rId26"/>
    <p:sldId id="307" r:id="rId27"/>
    <p:sldId id="308" r:id="rId28"/>
    <p:sldId id="30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0" autoAdjust="0"/>
  </p:normalViewPr>
  <p:slideViewPr>
    <p:cSldViewPr snapToGrid="0" snapToObjects="1">
      <p:cViewPr varScale="1">
        <p:scale>
          <a:sx n="85" d="100"/>
          <a:sy n="85" d="100"/>
        </p:scale>
        <p:origin x="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11/14/2017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November 14,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November 14,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November 14,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November 14,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smtClean="0"/>
              <a:t>College Physics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 Chapter Title</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November 14,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smtClean="0"/>
              <a:t>microbiology</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9 </a:t>
            </a:r>
            <a:r>
              <a:rPr lang="en-US" sz="2000" b="1" dirty="0" smtClean="0">
                <a:solidFill>
                  <a:srgbClr val="212F62"/>
                </a:solidFill>
                <a:latin typeface="+mn-lt"/>
              </a:rPr>
              <a:t>Microbial </a:t>
            </a:r>
            <a:r>
              <a:rPr lang="en-US" sz="2000" b="1" dirty="0" smtClean="0">
                <a:solidFill>
                  <a:srgbClr val="212F62"/>
                </a:solidFill>
                <a:latin typeface="+mn-lt"/>
              </a:rPr>
              <a:t>growth</a:t>
            </a:r>
            <a:endParaRPr lang="en-US" sz="2000" b="1" dirty="0" smtClean="0">
              <a:solidFill>
                <a:srgbClr val="212F62"/>
              </a:solidFill>
              <a:latin typeface="+mn-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7984"/>
            <a:ext cx="2010682" cy="2602716"/>
          </a:xfrm>
          <a:prstGeom prst="rect">
            <a:avLst/>
          </a:prstGeom>
          <a:effectLst>
            <a:reflection blurRad="6350" stA="52000" endA="300" endPos="35000" dir="5400000" sy="-100000" algn="bl" rotWithShape="0"/>
          </a:effectLst>
          <a:scene3d>
            <a:camera prst="obliqueTopLeft"/>
            <a:lightRig rig="threePt" dir="t"/>
          </a:scene3d>
        </p:spPr>
      </p:pic>
      <p:pic>
        <p:nvPicPr>
          <p:cNvPr id="1027" name="Picture 3"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2244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9.9</a:t>
            </a:r>
            <a:endParaRPr lang="en-US" dirty="0"/>
          </a:p>
        </p:txBody>
      </p:sp>
      <p:pic>
        <p:nvPicPr>
          <p:cNvPr id="2" name="Picture Placeholder 1" descr="OSC_Microbio_09_01_livedead.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512" r="-52512"/>
          <a:stretch>
            <a:fillRect/>
          </a:stretch>
        </p:blipFill>
        <p:spPr/>
      </p:pic>
      <p:sp>
        <p:nvSpPr>
          <p:cNvPr id="7" name="Text Placeholder 6"/>
          <p:cNvSpPr>
            <a:spLocks noGrp="1"/>
          </p:cNvSpPr>
          <p:nvPr>
            <p:ph type="body" sz="quarter" idx="14"/>
          </p:nvPr>
        </p:nvSpPr>
        <p:spPr/>
        <p:txBody>
          <a:bodyPr>
            <a:normAutofit/>
          </a:bodyPr>
          <a:lstStyle/>
          <a:p>
            <a:r>
              <a:rPr lang="en-US" sz="1600" dirty="0"/>
              <a:t>Fluorescence staining can be used to differentiate between viable and dead bacterial cells in a </a:t>
            </a:r>
            <a:r>
              <a:rPr lang="en-US" sz="1600" dirty="0" smtClean="0"/>
              <a:t>sample for </a:t>
            </a:r>
            <a:r>
              <a:rPr lang="en-US" sz="1600" dirty="0"/>
              <a:t>purposes of counting. Viable cells are stained green, whereas dead cells are stained red. (credit: modification </a:t>
            </a:r>
            <a:r>
              <a:rPr lang="en-US" sz="1600" dirty="0" smtClean="0"/>
              <a:t>of work </a:t>
            </a:r>
            <a:r>
              <a:rPr lang="en-US" sz="1600" dirty="0"/>
              <a:t>by Panseri S, Cunha C, D’Alessandro T, Sandri M, Giavaresi G, Maracci M, Hung CT, Tampieri A)</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07478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9.10</a:t>
            </a:r>
            <a:endParaRPr lang="en-US" dirty="0"/>
          </a:p>
        </p:txBody>
      </p:sp>
      <p:pic>
        <p:nvPicPr>
          <p:cNvPr id="2" name="Picture Placeholder 1" descr="OSC_Microbio_09_01_coulter.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022" r="-11022"/>
          <a:stretch>
            <a:fillRect/>
          </a:stretch>
        </p:blipFill>
        <p:spPr/>
      </p:pic>
      <p:sp>
        <p:nvSpPr>
          <p:cNvPr id="7" name="Text Placeholder 6"/>
          <p:cNvSpPr>
            <a:spLocks noGrp="1"/>
          </p:cNvSpPr>
          <p:nvPr>
            <p:ph type="body" sz="quarter" idx="14"/>
          </p:nvPr>
        </p:nvSpPr>
        <p:spPr/>
        <p:txBody>
          <a:bodyPr>
            <a:noAutofit/>
          </a:bodyPr>
          <a:lstStyle/>
          <a:p>
            <a:r>
              <a:rPr lang="en-US" sz="1530" dirty="0"/>
              <a:t>A Coulter counter is an electronic device that counts cells. It measures the change in resistance in </a:t>
            </a:r>
            <a:r>
              <a:rPr lang="en-US" sz="1530" dirty="0" smtClean="0"/>
              <a:t>an electrolyte </a:t>
            </a:r>
            <a:r>
              <a:rPr lang="en-US" sz="1530" dirty="0"/>
              <a:t>solution that takes place when a cell passes through a small opening in the inside container wall. </a:t>
            </a:r>
            <a:r>
              <a:rPr lang="en-US" sz="1530" dirty="0" smtClean="0"/>
              <a:t>A detector </a:t>
            </a:r>
            <a:r>
              <a:rPr lang="en-US" sz="1530" dirty="0"/>
              <a:t>automatically counts the number of cells passing through the opening. (credit b: modification of work </a:t>
            </a:r>
            <a:r>
              <a:rPr lang="en-US" sz="1530" dirty="0" smtClean="0"/>
              <a:t>by National </a:t>
            </a:r>
            <a:r>
              <a:rPr lang="en-US" sz="1530" dirty="0"/>
              <a:t>Institutes of Health)</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21339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9.11</a:t>
            </a:r>
            <a:endParaRPr lang="en-US" dirty="0"/>
          </a:p>
        </p:txBody>
      </p:sp>
      <p:pic>
        <p:nvPicPr>
          <p:cNvPr id="2" name="Picture Placeholder 1" descr="OSC_Microbio_09_01_serialtub.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186" r="-9186"/>
          <a:stretch>
            <a:fillRect/>
          </a:stretch>
        </p:blipFill>
        <p:spPr/>
      </p:pic>
      <p:sp>
        <p:nvSpPr>
          <p:cNvPr id="7" name="Text Placeholder 6"/>
          <p:cNvSpPr>
            <a:spLocks noGrp="1"/>
          </p:cNvSpPr>
          <p:nvPr>
            <p:ph type="body" sz="quarter" idx="14"/>
          </p:nvPr>
        </p:nvSpPr>
        <p:spPr/>
        <p:txBody>
          <a:bodyPr>
            <a:normAutofit/>
          </a:bodyPr>
          <a:lstStyle/>
          <a:p>
            <a:r>
              <a:rPr lang="en-US" sz="1600" dirty="0"/>
              <a:t>Serial dilution involves diluting a fixed volume of cells mixed with dilution solution using the </a:t>
            </a:r>
            <a:r>
              <a:rPr lang="en-US" sz="1600" dirty="0" smtClean="0"/>
              <a:t>previous dilution </a:t>
            </a:r>
            <a:r>
              <a:rPr lang="en-US" sz="1600" dirty="0"/>
              <a:t>as an inoculum. The result is dilution of the original culture by an exponentially growing factor. (</a:t>
            </a:r>
            <a:r>
              <a:rPr lang="en-US" sz="1600" dirty="0" smtClean="0"/>
              <a:t>credit: modification </a:t>
            </a:r>
            <a:r>
              <a:rPr lang="en-US" sz="1600" dirty="0"/>
              <a:t>of work by “Leberechtc”/Wikimedia Commons)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21339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9.12</a:t>
            </a:r>
            <a:endParaRPr lang="en-US" dirty="0"/>
          </a:p>
        </p:txBody>
      </p:sp>
      <p:pic>
        <p:nvPicPr>
          <p:cNvPr id="3" name="Picture Placeholder 2" descr="OSC_Microbio_09_01_pourplate.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949" b="-4949"/>
          <a:stretch>
            <a:fillRect/>
          </a:stretch>
        </p:blipFill>
        <p:spPr/>
      </p:pic>
      <p:sp>
        <p:nvSpPr>
          <p:cNvPr id="7" name="Text Placeholder 6"/>
          <p:cNvSpPr>
            <a:spLocks noGrp="1"/>
          </p:cNvSpPr>
          <p:nvPr>
            <p:ph type="body" sz="quarter" idx="14"/>
          </p:nvPr>
        </p:nvSpPr>
        <p:spPr/>
        <p:txBody>
          <a:bodyPr>
            <a:normAutofit/>
          </a:bodyPr>
          <a:lstStyle/>
          <a:p>
            <a:r>
              <a:rPr lang="en-US" sz="1500" dirty="0"/>
              <a:t>In the pour plate method of cell counting, the sample is mixed in liquid warm agar (45–50 º</a:t>
            </a:r>
            <a:r>
              <a:rPr lang="en-US" sz="1500" dirty="0" smtClean="0"/>
              <a:t>C</a:t>
            </a:r>
            <a:r>
              <a:rPr lang="en-US" sz="1500" dirty="0"/>
              <a:t>) </a:t>
            </a:r>
            <a:r>
              <a:rPr lang="en-US" sz="1500" dirty="0" smtClean="0"/>
              <a:t>poured into </a:t>
            </a:r>
            <a:r>
              <a:rPr lang="en-US" sz="1500" dirty="0"/>
              <a:t>a sterile Petri dish and further mixed by swirling. This process is repeated for each serial dilution prepared. </a:t>
            </a:r>
            <a:r>
              <a:rPr lang="en-US" sz="1500" dirty="0" smtClean="0"/>
              <a:t>The resulting </a:t>
            </a:r>
            <a:r>
              <a:rPr lang="en-US" sz="1500" dirty="0"/>
              <a:t>colonies are counted and provide an estimate of the number of cells in the original volume sampled.</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09923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9.13</a:t>
            </a:r>
            <a:endParaRPr lang="en-US" dirty="0"/>
          </a:p>
        </p:txBody>
      </p:sp>
      <p:pic>
        <p:nvPicPr>
          <p:cNvPr id="2" name="Picture Placeholder 1" descr="OSC_Microbio_09_01_spreadplate.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021" b="-12021"/>
          <a:stretch>
            <a:fillRect/>
          </a:stretch>
        </p:blipFill>
        <p:spPr/>
      </p:pic>
      <p:sp>
        <p:nvSpPr>
          <p:cNvPr id="7" name="Text Placeholder 6"/>
          <p:cNvSpPr>
            <a:spLocks noGrp="1"/>
          </p:cNvSpPr>
          <p:nvPr>
            <p:ph type="body" sz="quarter" idx="14"/>
          </p:nvPr>
        </p:nvSpPr>
        <p:spPr/>
        <p:txBody>
          <a:bodyPr>
            <a:normAutofit/>
          </a:bodyPr>
          <a:lstStyle/>
          <a:p>
            <a:r>
              <a:rPr lang="en-US" sz="1600" dirty="0"/>
              <a:t>In the spread plate method of cell counting, the sample is poured onto solid agar and then spread </a:t>
            </a:r>
            <a:r>
              <a:rPr lang="en-US" sz="1600" dirty="0" smtClean="0"/>
              <a:t>using a </a:t>
            </a:r>
            <a:r>
              <a:rPr lang="en-US" sz="1600" dirty="0"/>
              <a:t>sterile spreader. This process is repeated for each serial dilution prepared. The resulting colonies are counted </a:t>
            </a:r>
            <a:r>
              <a:rPr lang="en-US" sz="1600" dirty="0" smtClean="0"/>
              <a:t>and provide </a:t>
            </a:r>
            <a:r>
              <a:rPr lang="en-US" sz="1600" dirty="0"/>
              <a:t>an estimate of the number of cells in the original volume samples.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09923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9.14</a:t>
            </a:r>
            <a:endParaRPr lang="en-US" dirty="0"/>
          </a:p>
        </p:txBody>
      </p:sp>
      <p:pic>
        <p:nvPicPr>
          <p:cNvPr id="2" name="Picture Placeholder 1" descr="OSC_Microbio_09_01_MPNtubes.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235" r="-35235"/>
          <a:stretch>
            <a:fillRect/>
          </a:stretch>
        </p:blipFill>
        <p:spPr/>
      </p:pic>
      <p:sp>
        <p:nvSpPr>
          <p:cNvPr id="7" name="Text Placeholder 6"/>
          <p:cNvSpPr>
            <a:spLocks noGrp="1"/>
          </p:cNvSpPr>
          <p:nvPr>
            <p:ph type="body" sz="quarter" idx="14"/>
          </p:nvPr>
        </p:nvSpPr>
        <p:spPr/>
        <p:txBody>
          <a:bodyPr>
            <a:normAutofit/>
          </a:bodyPr>
          <a:lstStyle/>
          <a:p>
            <a:r>
              <a:rPr lang="en-US" sz="1600" dirty="0"/>
              <a:t>In the most probable number method, sets of five lactose broth tubes are inoculated with three </a:t>
            </a:r>
            <a:r>
              <a:rPr lang="en-US" sz="1600" dirty="0" smtClean="0"/>
              <a:t>different volumes </a:t>
            </a:r>
            <a:r>
              <a:rPr lang="en-US" sz="1600" dirty="0"/>
              <a:t>of pond water: 10 mL, 1 mL, and 0.1mL. Bacterial growth is assessed through a change in the color of </a:t>
            </a:r>
            <a:r>
              <a:rPr lang="en-US" sz="1600" dirty="0" smtClean="0"/>
              <a:t>the broth </a:t>
            </a:r>
            <a:r>
              <a:rPr lang="en-US" sz="1600" dirty="0"/>
              <a:t>from red to yellow as lactose is fermented.</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7389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9.15</a:t>
            </a:r>
            <a:endParaRPr lang="en-US" dirty="0"/>
          </a:p>
        </p:txBody>
      </p:sp>
      <p:pic>
        <p:nvPicPr>
          <p:cNvPr id="2" name="Picture Placeholder 1" descr="OSC_Microbio_09_01_spectroph.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065" b="-2065"/>
          <a:stretch>
            <a:fillRect/>
          </a:stretch>
        </p:blipFill>
        <p:spPr/>
      </p:pic>
      <p:sp>
        <p:nvSpPr>
          <p:cNvPr id="7" name="Text Placeholder 6"/>
          <p:cNvSpPr>
            <a:spLocks noGrp="1"/>
          </p:cNvSpPr>
          <p:nvPr>
            <p:ph type="body" sz="quarter" idx="14"/>
          </p:nvPr>
        </p:nvSpPr>
        <p:spPr/>
        <p:txBody>
          <a:bodyPr>
            <a:noAutofit/>
          </a:bodyPr>
          <a:lstStyle/>
          <a:p>
            <a:pPr marL="228600" indent="-228600">
              <a:buAutoNum type="alphaLcParenBoth"/>
            </a:pPr>
            <a:r>
              <a:rPr lang="en-US" sz="1020" dirty="0" smtClean="0"/>
              <a:t>A </a:t>
            </a:r>
            <a:r>
              <a:rPr lang="en-US" sz="1020" dirty="0"/>
              <a:t>spectrophotometer is commonly used to measure the turbidity of a bacterial cell suspension as </a:t>
            </a:r>
            <a:r>
              <a:rPr lang="en-US" sz="1020" dirty="0" smtClean="0"/>
              <a:t>an indirect </a:t>
            </a:r>
            <a:r>
              <a:rPr lang="en-US" sz="1020" dirty="0"/>
              <a:t>measure of cell </a:t>
            </a:r>
            <a:r>
              <a:rPr lang="en-US" sz="1020" dirty="0" smtClean="0"/>
              <a:t>density.</a:t>
            </a:r>
          </a:p>
          <a:p>
            <a:pPr marL="228600" indent="-228600">
              <a:buAutoNum type="alphaLcParenBoth"/>
            </a:pPr>
            <a:r>
              <a:rPr lang="en-US" sz="1020" dirty="0" smtClean="0"/>
              <a:t>A </a:t>
            </a:r>
            <a:r>
              <a:rPr lang="en-US" sz="1020" dirty="0"/>
              <a:t>spectrophotometer works by splitting white light from a source into a </a:t>
            </a:r>
            <a:r>
              <a:rPr lang="en-US" sz="1020" dirty="0" smtClean="0"/>
              <a:t>spectrum. The </a:t>
            </a:r>
            <a:r>
              <a:rPr lang="en-US" sz="1020" dirty="0"/>
              <a:t>spectrophotometer allows choice of the wavelength of light to use for the measurement. The optical </a:t>
            </a:r>
            <a:r>
              <a:rPr lang="en-US" sz="1020" dirty="0" smtClean="0"/>
              <a:t>density (</a:t>
            </a:r>
            <a:r>
              <a:rPr lang="en-US" sz="1020" dirty="0"/>
              <a:t>turbidity) of the sample will depend on the wavelength, so once one wavelength is chosen, it must be </a:t>
            </a:r>
            <a:r>
              <a:rPr lang="en-US" sz="1020" dirty="0" smtClean="0"/>
              <a:t>used consistently</a:t>
            </a:r>
            <a:r>
              <a:rPr lang="en-US" sz="1020" dirty="0"/>
              <a:t>. The filtered light passes through the sample (or a control with only medium) and the light intensity </a:t>
            </a:r>
            <a:r>
              <a:rPr lang="en-US" sz="1020" dirty="0" smtClean="0"/>
              <a:t>is measured </a:t>
            </a:r>
            <a:r>
              <a:rPr lang="en-US" sz="1020" dirty="0"/>
              <a:t>by a detector. The light passing into a suspension of bacteria is scattered by the cells in such a way </a:t>
            </a:r>
            <a:r>
              <a:rPr lang="en-US" sz="1020" dirty="0" smtClean="0"/>
              <a:t>that some </a:t>
            </a:r>
            <a:r>
              <a:rPr lang="en-US" sz="1020" dirty="0"/>
              <a:t>fraction of it never reaches the detector. This scattering happens to a far lesser degree in the control tube </a:t>
            </a:r>
            <a:r>
              <a:rPr lang="en-US" sz="1020" dirty="0" smtClean="0"/>
              <a:t>with only </a:t>
            </a:r>
            <a:r>
              <a:rPr lang="en-US" sz="1020" dirty="0"/>
              <a:t>the medium. (credit a: modification of work by Hwang HS, Kim MS; credit b “test tube photos”: modification </a:t>
            </a:r>
            <a:r>
              <a:rPr lang="en-US" sz="1020" dirty="0" smtClean="0"/>
              <a:t>of work </a:t>
            </a:r>
            <a:r>
              <a:rPr lang="en-US" sz="1020" dirty="0"/>
              <a:t>by Suzanne Wakim)</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37794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9.16</a:t>
            </a:r>
            <a:endParaRPr lang="en-US" dirty="0"/>
          </a:p>
        </p:txBody>
      </p:sp>
      <p:pic>
        <p:nvPicPr>
          <p:cNvPr id="2" name="Picture Placeholder 1" descr="OSC_Microbio_09_01_filam.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914" b="-5914"/>
          <a:stretch>
            <a:fillRect/>
          </a:stretch>
        </p:blipFill>
        <p:spPr/>
      </p:pic>
      <p:sp>
        <p:nvSpPr>
          <p:cNvPr id="7" name="Text Placeholder 6"/>
          <p:cNvSpPr>
            <a:spLocks noGrp="1"/>
          </p:cNvSpPr>
          <p:nvPr>
            <p:ph type="body" sz="quarter" idx="14"/>
          </p:nvPr>
        </p:nvSpPr>
        <p:spPr/>
        <p:txBody>
          <a:bodyPr>
            <a:noAutofit/>
          </a:bodyPr>
          <a:lstStyle/>
          <a:p>
            <a:pPr marL="342900" indent="-342900">
              <a:buAutoNum type="alphaLcParenBoth"/>
            </a:pPr>
            <a:r>
              <a:rPr lang="en-US" sz="1500" dirty="0" smtClean="0"/>
              <a:t>Filamentous </a:t>
            </a:r>
            <a:r>
              <a:rPr lang="en-US" sz="1500" dirty="0"/>
              <a:t>cyanobacteria, like those pictured here, replicate by fragmentation</a:t>
            </a:r>
            <a:r>
              <a:rPr lang="en-US" sz="1500" dirty="0" smtClean="0"/>
              <a:t>.</a:t>
            </a:r>
          </a:p>
          <a:p>
            <a:pPr marL="342900" indent="-342900">
              <a:buAutoNum type="alphaLcParenBoth"/>
            </a:pPr>
            <a:r>
              <a:rPr lang="en-US" sz="1500" dirty="0" smtClean="0"/>
              <a:t>In </a:t>
            </a:r>
            <a:r>
              <a:rPr lang="en-US" sz="1500" dirty="0"/>
              <a:t>this </a:t>
            </a:r>
            <a:r>
              <a:rPr lang="en-US" sz="1500" dirty="0" smtClean="0"/>
              <a:t>electron micrograph</a:t>
            </a:r>
            <a:r>
              <a:rPr lang="en-US" sz="1500" dirty="0"/>
              <a:t>, cells of the bacterium </a:t>
            </a:r>
            <a:r>
              <a:rPr lang="en-US" sz="1500" i="1" dirty="0"/>
              <a:t>Gemmata obscuriglobus</a:t>
            </a:r>
            <a:r>
              <a:rPr lang="en-US" sz="1500" dirty="0"/>
              <a:t> are budding. The larger cell is the mother cell. </a:t>
            </a:r>
            <a:r>
              <a:rPr lang="en-US" sz="1500" dirty="0" smtClean="0"/>
              <a:t>Labels indicate </a:t>
            </a:r>
            <a:r>
              <a:rPr lang="en-US" sz="1500" dirty="0"/>
              <a:t>the nucleoids (N) and the still-forming nuclear envelope (NE) of the daughter cell</a:t>
            </a:r>
            <a:r>
              <a:rPr lang="en-US" sz="1500" dirty="0" smtClean="0"/>
              <a:t>. (</a:t>
            </a:r>
            <a:r>
              <a:rPr lang="en-US" sz="1500" dirty="0"/>
              <a:t>credit a: modification </a:t>
            </a:r>
            <a:r>
              <a:rPr lang="en-US" sz="1500" dirty="0" smtClean="0"/>
              <a:t>of work </a:t>
            </a:r>
            <a:r>
              <a:rPr lang="en-US" sz="1500" dirty="0"/>
              <a:t>by CSIRO; credit b: modification of work by Kuo-Chang Lee, Rick I Webb and John A Fuerst)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24398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9.17</a:t>
            </a:r>
            <a:endParaRPr lang="en-US" dirty="0"/>
          </a:p>
        </p:txBody>
      </p:sp>
      <p:pic>
        <p:nvPicPr>
          <p:cNvPr id="2" name="Picture Placeholder 1" descr="OSC_Microbio_09_05_filmdiag.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814" r="-14814"/>
          <a:stretch>
            <a:fillRect/>
          </a:stretch>
        </p:blipFill>
        <p:spPr/>
      </p:pic>
      <p:sp>
        <p:nvSpPr>
          <p:cNvPr id="7" name="Text Placeholder 6"/>
          <p:cNvSpPr>
            <a:spLocks noGrp="1"/>
          </p:cNvSpPr>
          <p:nvPr>
            <p:ph type="body" sz="quarter" idx="14"/>
          </p:nvPr>
        </p:nvSpPr>
        <p:spPr/>
        <p:txBody>
          <a:bodyPr>
            <a:normAutofit/>
          </a:bodyPr>
          <a:lstStyle/>
          <a:p>
            <a:r>
              <a:rPr lang="en-US" sz="1600" dirty="0"/>
              <a:t>Stages in the formation and life cycle of a biofilm. (credit: modification of work by Public Library </a:t>
            </a:r>
            <a:r>
              <a:rPr lang="en-US" sz="1600" dirty="0" smtClean="0"/>
              <a:t>of Science </a:t>
            </a:r>
            <a:r>
              <a:rPr lang="en-US" sz="1600" dirty="0"/>
              <a:t>and American Society for Microbiology)</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74459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9.19</a:t>
            </a:r>
            <a:endParaRPr lang="en-US" dirty="0"/>
          </a:p>
        </p:txBody>
      </p:sp>
      <p:pic>
        <p:nvPicPr>
          <p:cNvPr id="2" name="Picture Placeholder 1" descr="OSC_Microbio_09_02_bog.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688" b="-9688"/>
          <a:stretch>
            <a:fillRect/>
          </a:stretch>
        </p:blipFill>
        <p:spPr/>
      </p:pic>
      <p:sp>
        <p:nvSpPr>
          <p:cNvPr id="7" name="Text Placeholder 6"/>
          <p:cNvSpPr>
            <a:spLocks noGrp="1"/>
          </p:cNvSpPr>
          <p:nvPr>
            <p:ph type="body" sz="quarter" idx="14"/>
          </p:nvPr>
        </p:nvSpPr>
        <p:spPr/>
        <p:txBody>
          <a:bodyPr>
            <a:noAutofit/>
          </a:bodyPr>
          <a:lstStyle/>
          <a:p>
            <a:r>
              <a:rPr lang="en-US" sz="1520" dirty="0"/>
              <a:t>Anaerobic environments are still common on earth. They include environments like </a:t>
            </a:r>
            <a:r>
              <a:rPr lang="en-US" sz="1520" dirty="0">
                <a:solidFill>
                  <a:srgbClr val="6CB255"/>
                </a:solidFill>
              </a:rPr>
              <a:t>(a)</a:t>
            </a:r>
            <a:r>
              <a:rPr lang="en-US" sz="1520" dirty="0"/>
              <a:t> a bog </a:t>
            </a:r>
            <a:r>
              <a:rPr lang="en-US" sz="1520" dirty="0" smtClean="0"/>
              <a:t>where undisturbed </a:t>
            </a:r>
            <a:r>
              <a:rPr lang="en-US" sz="1520" dirty="0"/>
              <a:t>dense sediments are virtually devoid of oxygen, and </a:t>
            </a:r>
            <a:r>
              <a:rPr lang="en-US" sz="1520" dirty="0">
                <a:solidFill>
                  <a:srgbClr val="6CB255"/>
                </a:solidFill>
              </a:rPr>
              <a:t>(b)</a:t>
            </a:r>
            <a:r>
              <a:rPr lang="en-US" sz="1520" dirty="0"/>
              <a:t> the rumen (the first compartment of a </a:t>
            </a:r>
            <a:r>
              <a:rPr lang="en-US" sz="1520" dirty="0" smtClean="0"/>
              <a:t>cow’s stomach</a:t>
            </a:r>
            <a:r>
              <a:rPr lang="en-US" sz="1520" dirty="0"/>
              <a:t>), which provides an oxygen-free incubator for methanogens and other obligate anaerobic bacteria. (credit </a:t>
            </a:r>
            <a:r>
              <a:rPr lang="en-US" sz="1520" dirty="0" smtClean="0"/>
              <a:t>a: modification </a:t>
            </a:r>
            <a:r>
              <a:rPr lang="en-US" sz="1520" dirty="0"/>
              <a:t>of work by National Park Service; credit b: modification of work by US Department of Agriculture)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08546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9.1</a:t>
            </a:r>
            <a:endParaRPr lang="en-US" dirty="0"/>
          </a:p>
        </p:txBody>
      </p:sp>
      <p:pic>
        <p:nvPicPr>
          <p:cNvPr id="2" name="Picture Placeholder 1" descr="OSC_Microbio_09_00_splash.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5926" b="-15926"/>
          <a:stretch>
            <a:fillRect/>
          </a:stretch>
        </p:blipFill>
        <p:spPr/>
      </p:pic>
      <p:sp>
        <p:nvSpPr>
          <p:cNvPr id="7" name="Text Placeholder 6"/>
          <p:cNvSpPr>
            <a:spLocks noGrp="1"/>
          </p:cNvSpPr>
          <p:nvPr>
            <p:ph type="body" sz="quarter" idx="14"/>
          </p:nvPr>
        </p:nvSpPr>
        <p:spPr/>
        <p:txBody>
          <a:bodyPr>
            <a:noAutofit/>
          </a:bodyPr>
          <a:lstStyle/>
          <a:p>
            <a:r>
              <a:rPr lang="en-US" sz="1350" dirty="0"/>
              <a:t>Medical devices that are inserted into a patient’s body often become contaminated with a thin biofilm </a:t>
            </a:r>
            <a:r>
              <a:rPr lang="en-US" sz="1350" dirty="0" smtClean="0"/>
              <a:t>of microorganisms </a:t>
            </a:r>
            <a:r>
              <a:rPr lang="en-US" sz="1350" dirty="0"/>
              <a:t>enmeshed in the sticky material they secrete. The electron micrograph (left) shows the inside </a:t>
            </a:r>
            <a:r>
              <a:rPr lang="en-US" sz="1350" dirty="0" smtClean="0"/>
              <a:t>walls of </a:t>
            </a:r>
            <a:r>
              <a:rPr lang="en-US" sz="1350" dirty="0"/>
              <a:t>an in-dwelling catheter. Arrows point to the round cells of </a:t>
            </a:r>
            <a:r>
              <a:rPr lang="en-US" sz="1350" i="1" dirty="0"/>
              <a:t>Staphylococcus aureus</a:t>
            </a:r>
            <a:r>
              <a:rPr lang="en-US" sz="1350" dirty="0"/>
              <a:t> bacteria attached to the layers </a:t>
            </a:r>
            <a:r>
              <a:rPr lang="en-US" sz="1350" dirty="0" smtClean="0"/>
              <a:t>of extracellular </a:t>
            </a:r>
            <a:r>
              <a:rPr lang="en-US" sz="1350" dirty="0"/>
              <a:t>substrate. The garbage can (right) served as a rain collector. The arrow points to a green biofilm on </a:t>
            </a:r>
            <a:r>
              <a:rPr lang="en-US" sz="1350" dirty="0" smtClean="0"/>
              <a:t>the sides </a:t>
            </a:r>
            <a:r>
              <a:rPr lang="en-US" sz="1350" dirty="0"/>
              <a:t>of the container. (credit left: modification of work by Centers for Disease Control and Prevention; credit </a:t>
            </a:r>
            <a:r>
              <a:rPr lang="en-US" sz="1350" dirty="0" smtClean="0"/>
              <a:t>right: modification </a:t>
            </a:r>
            <a:r>
              <a:rPr lang="en-US" sz="1350" dirty="0"/>
              <a:t>of work by NASA)</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9.20</a:t>
            </a:r>
            <a:endParaRPr lang="en-US" dirty="0"/>
          </a:p>
        </p:txBody>
      </p:sp>
      <p:pic>
        <p:nvPicPr>
          <p:cNvPr id="2" name="Picture Placeholder 1" descr="OSC_Microbio_09_02_tubO.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439" r="-6439"/>
          <a:stretch>
            <a:fillRect/>
          </a:stretch>
        </p:blipFill>
        <p:spPr/>
      </p:pic>
      <p:sp>
        <p:nvSpPr>
          <p:cNvPr id="7" name="Text Placeholder 6"/>
          <p:cNvSpPr>
            <a:spLocks noGrp="1"/>
          </p:cNvSpPr>
          <p:nvPr>
            <p:ph type="body" sz="quarter" idx="14"/>
          </p:nvPr>
        </p:nvSpPr>
        <p:spPr/>
        <p:txBody>
          <a:bodyPr>
            <a:normAutofit/>
          </a:bodyPr>
          <a:lstStyle/>
          <a:p>
            <a:r>
              <a:rPr lang="en-US" sz="1600" dirty="0"/>
              <a:t>Diagram of bacterial cell distribution in thioglycolate tubes.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49900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9.21</a:t>
            </a:r>
            <a:endParaRPr lang="en-US" dirty="0"/>
          </a:p>
        </p:txBody>
      </p:sp>
      <p:pic>
        <p:nvPicPr>
          <p:cNvPr id="2" name="Picture Placeholder 1" descr="OSC_Microbio_09_02_jar.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670" b="-7670"/>
          <a:stretch>
            <a:fillRect/>
          </a:stretch>
        </p:blipFill>
        <p:spPr/>
      </p:pic>
      <p:sp>
        <p:nvSpPr>
          <p:cNvPr id="7" name="Text Placeholder 6"/>
          <p:cNvSpPr>
            <a:spLocks noGrp="1"/>
          </p:cNvSpPr>
          <p:nvPr>
            <p:ph type="body" sz="quarter" idx="14"/>
          </p:nvPr>
        </p:nvSpPr>
        <p:spPr/>
        <p:txBody>
          <a:bodyPr>
            <a:noAutofit/>
          </a:bodyPr>
          <a:lstStyle/>
          <a:p>
            <a:pPr marL="342900" indent="-342900">
              <a:buAutoNum type="alphaLcParenBoth"/>
            </a:pPr>
            <a:r>
              <a:rPr lang="en-US" sz="1600" dirty="0" smtClean="0"/>
              <a:t>An </a:t>
            </a:r>
            <a:r>
              <a:rPr lang="en-US" sz="1600" dirty="0"/>
              <a:t>anaerobic jar is pictured that is holding nine Petri plates supporting cultures. </a:t>
            </a:r>
            <a:endParaRPr lang="en-US" sz="1600" dirty="0" smtClean="0"/>
          </a:p>
          <a:p>
            <a:pPr marL="342900" indent="-342900">
              <a:buAutoNum type="alphaLcParenBoth"/>
            </a:pPr>
            <a:r>
              <a:rPr lang="en-US" sz="1600" dirty="0" smtClean="0"/>
              <a:t>Openings </a:t>
            </a:r>
            <a:r>
              <a:rPr lang="en-US" sz="1600" dirty="0"/>
              <a:t>in </a:t>
            </a:r>
            <a:r>
              <a:rPr lang="en-US" sz="1600" dirty="0" smtClean="0"/>
              <a:t>the side </a:t>
            </a:r>
            <a:r>
              <a:rPr lang="en-US" sz="1600" dirty="0"/>
              <a:t>of an anaerobic box are sealed by glove-like sleeves that allow for the handling of cultures inside the box</a:t>
            </a:r>
            <a:r>
              <a:rPr lang="en-US" sz="1600" dirty="0" smtClean="0"/>
              <a:t>. (credit a</a:t>
            </a:r>
            <a:r>
              <a:rPr lang="en-US" sz="1600" dirty="0"/>
              <a:t>: modification of work by Centers for Disease Control and Prevention; credit b: modification of work by NIST)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42056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9.24</a:t>
            </a:r>
            <a:endParaRPr lang="en-US" dirty="0"/>
          </a:p>
        </p:txBody>
      </p:sp>
      <p:pic>
        <p:nvPicPr>
          <p:cNvPr id="2" name="Picture Placeholder 1" descr="OSC_Microbio_09_02_listumbrel.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70" b="-1170"/>
          <a:stretch>
            <a:fillRect/>
          </a:stretch>
        </p:blipFill>
        <p:spPr/>
      </p:pic>
      <p:sp>
        <p:nvSpPr>
          <p:cNvPr id="7" name="Text Placeholder 6"/>
          <p:cNvSpPr>
            <a:spLocks noGrp="1"/>
          </p:cNvSpPr>
          <p:nvPr>
            <p:ph type="body" sz="quarter" idx="14"/>
          </p:nvPr>
        </p:nvSpPr>
        <p:spPr/>
        <p:txBody>
          <a:bodyPr>
            <a:noAutofit/>
          </a:bodyPr>
          <a:lstStyle/>
          <a:p>
            <a:pPr marL="342900" indent="-342900">
              <a:buAutoNum type="alphaLcParenBoth"/>
            </a:pPr>
            <a:r>
              <a:rPr lang="en-US" sz="1600" dirty="0" smtClean="0"/>
              <a:t>A </a:t>
            </a:r>
            <a:r>
              <a:rPr lang="en-US" sz="1600" dirty="0"/>
              <a:t>sample blood agar test showing beta-hemolysis. </a:t>
            </a:r>
            <a:endParaRPr lang="en-US" sz="1600" dirty="0" smtClean="0"/>
          </a:p>
          <a:p>
            <a:pPr marL="342900" indent="-342900">
              <a:buAutoNum type="alphaLcParenBoth"/>
            </a:pPr>
            <a:r>
              <a:rPr lang="en-US" sz="1600" dirty="0" smtClean="0"/>
              <a:t>A </a:t>
            </a:r>
            <a:r>
              <a:rPr lang="en-US" sz="1600" dirty="0"/>
              <a:t>sample motility test showing </a:t>
            </a:r>
            <a:r>
              <a:rPr lang="en-US" sz="1600" dirty="0" smtClean="0"/>
              <a:t>both positive </a:t>
            </a:r>
            <a:r>
              <a:rPr lang="en-US" sz="1600" dirty="0"/>
              <a:t>and negative results</a:t>
            </a:r>
            <a:r>
              <a:rPr lang="en-US" sz="1600" dirty="0" smtClean="0"/>
              <a:t>. (</a:t>
            </a:r>
            <a:r>
              <a:rPr lang="en-US" sz="1600" dirty="0"/>
              <a:t>credit a: modification of work by Centers for Disease Control and Prevention</a:t>
            </a:r>
            <a:r>
              <a:rPr lang="en-US" sz="1600" dirty="0" smtClean="0"/>
              <a:t>; credit </a:t>
            </a:r>
            <a:r>
              <a:rPr lang="en-US" sz="1600" dirty="0"/>
              <a:t>b: modification of work by “VeeDunn”/Flickr)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30041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9.25</a:t>
            </a:r>
            <a:endParaRPr lang="en-US" dirty="0"/>
          </a:p>
        </p:txBody>
      </p:sp>
      <p:pic>
        <p:nvPicPr>
          <p:cNvPr id="2" name="Picture Placeholder 1" descr="OSC_Microbio_09_03_yogurt.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4700" b="-64700"/>
          <a:stretch>
            <a:fillRect/>
          </a:stretch>
        </p:blipFill>
        <p:spPr/>
      </p:pic>
      <p:sp>
        <p:nvSpPr>
          <p:cNvPr id="7" name="Text Placeholder 6"/>
          <p:cNvSpPr>
            <a:spLocks noGrp="1"/>
          </p:cNvSpPr>
          <p:nvPr>
            <p:ph type="body" sz="quarter" idx="14"/>
          </p:nvPr>
        </p:nvSpPr>
        <p:spPr/>
        <p:txBody>
          <a:bodyPr>
            <a:noAutofit/>
          </a:bodyPr>
          <a:lstStyle/>
          <a:p>
            <a:r>
              <a:rPr lang="en-US" sz="1350" dirty="0"/>
              <a:t>Lactic acid bacteria that ferment milk into yogurt or transform vegetables in pickles thrive at a pH </a:t>
            </a:r>
            <a:r>
              <a:rPr lang="en-US" sz="1350" dirty="0" smtClean="0"/>
              <a:t>close to </a:t>
            </a:r>
            <a:r>
              <a:rPr lang="en-US" sz="1350" dirty="0"/>
              <a:t>4.0. Sauerkraut and dishes such as pico de gallo owe their tangy flavor to their acidity. Acidic foods have been </a:t>
            </a:r>
            <a:r>
              <a:rPr lang="en-US" sz="1350" dirty="0" smtClean="0"/>
              <a:t>a mainstay </a:t>
            </a:r>
            <a:r>
              <a:rPr lang="en-US" sz="1350" dirty="0"/>
              <a:t>of the human diet for centuries, partly because most microbes that cause food spoilage grow best at a </a:t>
            </a:r>
            <a:r>
              <a:rPr lang="en-US" sz="1350" dirty="0" smtClean="0"/>
              <a:t>near neutral </a:t>
            </a:r>
            <a:r>
              <a:rPr lang="en-US" sz="1350" dirty="0"/>
              <a:t>pH and do not tolerate acidity well. (credit “yogurt”: modification of work by “nina.jsc”/Flickr; credit “pickles”</a:t>
            </a:r>
            <a:r>
              <a:rPr lang="en-US" sz="1350" dirty="0" smtClean="0"/>
              <a:t>: modification </a:t>
            </a:r>
            <a:r>
              <a:rPr lang="en-US" sz="1350" dirty="0"/>
              <a:t>of work by Noah Sussman; credit “sauerkraut”: modification of work by Jesse LaBuff; credit “pico </a:t>
            </a:r>
            <a:r>
              <a:rPr lang="en-US" sz="1350" dirty="0" smtClean="0"/>
              <a:t>de gallo</a:t>
            </a:r>
            <a:r>
              <a:rPr lang="en-US" sz="1350" dirty="0"/>
              <a:t>”: modification of work by “regan76”/Flickr)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42743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9.26</a:t>
            </a:r>
            <a:endParaRPr lang="en-US" dirty="0"/>
          </a:p>
        </p:txBody>
      </p:sp>
      <p:pic>
        <p:nvPicPr>
          <p:cNvPr id="2" name="Picture Placeholder 1" descr="OSC_Microbio_09_03_pH.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174" r="-26174"/>
          <a:stretch>
            <a:fillRect/>
          </a:stretch>
        </p:blipFill>
        <p:spPr/>
      </p:pic>
      <p:sp>
        <p:nvSpPr>
          <p:cNvPr id="7" name="Text Placeholder 6"/>
          <p:cNvSpPr>
            <a:spLocks noGrp="1"/>
          </p:cNvSpPr>
          <p:nvPr>
            <p:ph type="body" sz="quarter" idx="14"/>
          </p:nvPr>
        </p:nvSpPr>
        <p:spPr/>
        <p:txBody>
          <a:bodyPr>
            <a:noAutofit/>
          </a:bodyPr>
          <a:lstStyle/>
          <a:p>
            <a:r>
              <a:rPr lang="en-US" sz="1600" dirty="0"/>
              <a:t>The curves show the approximate pH ranges for the growth of the different classes of pH-</a:t>
            </a:r>
            <a:r>
              <a:rPr lang="en-US" sz="1600" dirty="0" smtClean="0"/>
              <a:t>specific prokaryotes</a:t>
            </a:r>
            <a:r>
              <a:rPr lang="en-US" sz="1600" dirty="0"/>
              <a:t>. Each curve has an optimal pH and extreme pH values at which growth is much reduced. Most </a:t>
            </a:r>
            <a:r>
              <a:rPr lang="en-US" sz="1600" dirty="0" smtClean="0"/>
              <a:t>bacteria are </a:t>
            </a:r>
            <a:r>
              <a:rPr lang="en-US" sz="1600" dirty="0"/>
              <a:t>neutrophiles and grow best at near-neutral pH (center curve). Acidophiles have optimal growth at pH values </a:t>
            </a:r>
            <a:r>
              <a:rPr lang="en-US" sz="1600" dirty="0" smtClean="0"/>
              <a:t>near 3 </a:t>
            </a:r>
            <a:r>
              <a:rPr lang="en-US" sz="1600" dirty="0"/>
              <a:t>and alkaliphiles have optimal growth at pH values above 9.</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30434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9.27</a:t>
            </a:r>
            <a:endParaRPr lang="en-US" dirty="0"/>
          </a:p>
        </p:txBody>
      </p:sp>
      <p:pic>
        <p:nvPicPr>
          <p:cNvPr id="2" name="Picture Placeholder 1" descr="OSC_Microbio_09_03_natronL.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349" r="-26349"/>
          <a:stretch>
            <a:fillRect/>
          </a:stretch>
        </p:blipFill>
        <p:spPr/>
      </p:pic>
      <p:sp>
        <p:nvSpPr>
          <p:cNvPr id="7" name="Text Placeholder 6"/>
          <p:cNvSpPr>
            <a:spLocks noGrp="1"/>
          </p:cNvSpPr>
          <p:nvPr>
            <p:ph type="body" sz="quarter" idx="14"/>
          </p:nvPr>
        </p:nvSpPr>
        <p:spPr/>
        <p:txBody>
          <a:bodyPr>
            <a:normAutofit/>
          </a:bodyPr>
          <a:lstStyle/>
          <a:p>
            <a:r>
              <a:rPr lang="en-US" sz="1600" dirty="0"/>
              <a:t>View from space of Lake Natron in Tanzania. The pink color is due to the pigmentation of the </a:t>
            </a:r>
            <a:r>
              <a:rPr lang="en-US" sz="1600" dirty="0" smtClean="0"/>
              <a:t>extreme alkaliphilic </a:t>
            </a:r>
            <a:r>
              <a:rPr lang="en-US" sz="1600" dirty="0"/>
              <a:t>and halophilic microbes that colonize the lake. (credit: NASA)</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30434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9.28</a:t>
            </a:r>
            <a:endParaRPr lang="en-US" dirty="0"/>
          </a:p>
        </p:txBody>
      </p:sp>
      <p:pic>
        <p:nvPicPr>
          <p:cNvPr id="2" name="Picture Placeholder 1" descr="OSC_Microbio_09_04_blacksmoke.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7" name="Text Placeholder 6"/>
          <p:cNvSpPr>
            <a:spLocks noGrp="1"/>
          </p:cNvSpPr>
          <p:nvPr>
            <p:ph type="body" sz="quarter" idx="14"/>
          </p:nvPr>
        </p:nvSpPr>
        <p:spPr/>
        <p:txBody>
          <a:bodyPr>
            <a:normAutofit/>
          </a:bodyPr>
          <a:lstStyle/>
          <a:p>
            <a:r>
              <a:rPr lang="en-US" sz="1600" dirty="0"/>
              <a:t>A black smoker at the bottom of the ocean belches hot, chemical-rich water, and heats the </a:t>
            </a:r>
            <a:r>
              <a:rPr lang="en-US" sz="1600" dirty="0" smtClean="0"/>
              <a:t>surrounding waters</a:t>
            </a:r>
            <a:r>
              <a:rPr lang="en-US" sz="1600" dirty="0"/>
              <a:t>. Sea vents provide an extreme environment that is nonetheless teeming with macroscopic life (the </a:t>
            </a:r>
            <a:r>
              <a:rPr lang="en-US" sz="1600" dirty="0" smtClean="0"/>
              <a:t>red tubeworms</a:t>
            </a:r>
            <a:r>
              <a:rPr lang="en-US" sz="1600" dirty="0"/>
              <a:t>) supported by an abundant microbial ecosystem. (credit: NOAA)</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26476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9.29</a:t>
            </a:r>
            <a:endParaRPr lang="en-US" dirty="0"/>
          </a:p>
        </p:txBody>
      </p:sp>
      <p:pic>
        <p:nvPicPr>
          <p:cNvPr id="2" name="Picture Placeholder 1" descr="OSC_Microbio_09_04_tempcurve.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020" r="-26020"/>
          <a:stretch>
            <a:fillRect/>
          </a:stretch>
        </p:blipFill>
        <p:spPr/>
      </p:pic>
      <p:sp>
        <p:nvSpPr>
          <p:cNvPr id="7" name="Text Placeholder 6"/>
          <p:cNvSpPr>
            <a:spLocks noGrp="1"/>
          </p:cNvSpPr>
          <p:nvPr>
            <p:ph type="body" sz="quarter" idx="14"/>
          </p:nvPr>
        </p:nvSpPr>
        <p:spPr/>
        <p:txBody>
          <a:bodyPr>
            <a:normAutofit/>
          </a:bodyPr>
          <a:lstStyle/>
          <a:p>
            <a:r>
              <a:rPr lang="en-US" sz="1600" dirty="0"/>
              <a:t>The graph shows growth rate of bacteria as a function of temperature. Notice that the curves </a:t>
            </a:r>
            <a:r>
              <a:rPr lang="en-US" sz="1600" dirty="0" smtClean="0"/>
              <a:t>are skewed </a:t>
            </a:r>
            <a:r>
              <a:rPr lang="en-US" sz="1600" dirty="0"/>
              <a:t>toward the optimum temperature. The skewing of the growth curve is thought to reflect the rapid </a:t>
            </a:r>
            <a:r>
              <a:rPr lang="en-US" sz="1600" dirty="0" smtClean="0"/>
              <a:t>denaturation of </a:t>
            </a:r>
            <a:r>
              <a:rPr lang="en-US" sz="1600" dirty="0"/>
              <a:t>proteins as the temperature rises past the optimum for growth of the microorganism.</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26476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9.32</a:t>
            </a:r>
            <a:endParaRPr lang="en-US" dirty="0"/>
          </a:p>
        </p:txBody>
      </p:sp>
      <p:pic>
        <p:nvPicPr>
          <p:cNvPr id="2" name="Picture Placeholder 1" descr="OSC_Microbio_09_05_MacMsa.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9653" r="-59653"/>
          <a:stretch>
            <a:fillRect/>
          </a:stretch>
        </p:blipFill>
        <p:spPr/>
      </p:pic>
      <p:sp>
        <p:nvSpPr>
          <p:cNvPr id="7" name="Text Placeholder 6"/>
          <p:cNvSpPr>
            <a:spLocks noGrp="1"/>
          </p:cNvSpPr>
          <p:nvPr>
            <p:ph type="body" sz="quarter" idx="14"/>
          </p:nvPr>
        </p:nvSpPr>
        <p:spPr/>
        <p:txBody>
          <a:bodyPr>
            <a:normAutofit/>
          </a:bodyPr>
          <a:lstStyle/>
          <a:p>
            <a:r>
              <a:rPr lang="en-US" sz="1600" dirty="0"/>
              <a:t>On this MacConkey agar plate, the lactose-fermenter </a:t>
            </a:r>
            <a:r>
              <a:rPr lang="en-US" sz="1600" i="1" dirty="0"/>
              <a:t>E. coli </a:t>
            </a:r>
            <a:r>
              <a:rPr lang="en-US" sz="1600" dirty="0"/>
              <a:t>colonies are bright pink. </a:t>
            </a:r>
            <a:r>
              <a:rPr lang="en-US" sz="1600" dirty="0" smtClean="0"/>
              <a:t>Serratia marcescens</a:t>
            </a:r>
            <a:r>
              <a:rPr lang="en-US" sz="1600" dirty="0"/>
              <a:t>, which does not ferment lactose, forms a cream-colored streak on the tan medium. (credit: </a:t>
            </a:r>
            <a:r>
              <a:rPr lang="en-US" sz="1600" dirty="0" smtClean="0"/>
              <a:t>American Society </a:t>
            </a:r>
            <a:r>
              <a:rPr lang="en-US" sz="1600" dirty="0"/>
              <a:t>for Microbiology)</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13456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9.2</a:t>
            </a:r>
            <a:endParaRPr lang="en-US" dirty="0"/>
          </a:p>
        </p:txBody>
      </p:sp>
      <p:pic>
        <p:nvPicPr>
          <p:cNvPr id="2" name="Picture Placeholder 1" descr="OSC_Microbio_09_01_binaryfiss.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5441" b="-15441"/>
          <a:stretch>
            <a:fillRect/>
          </a:stretch>
        </p:blipFill>
        <p:spPr/>
      </p:pic>
      <p:sp>
        <p:nvSpPr>
          <p:cNvPr id="7" name="Text Placeholder 6"/>
          <p:cNvSpPr>
            <a:spLocks noGrp="1"/>
          </p:cNvSpPr>
          <p:nvPr>
            <p:ph type="body" sz="quarter" idx="14"/>
          </p:nvPr>
        </p:nvSpPr>
        <p:spPr/>
        <p:txBody>
          <a:bodyPr>
            <a:noAutofit/>
          </a:bodyPr>
          <a:lstStyle/>
          <a:p>
            <a:pPr marL="342900" indent="-342900">
              <a:buAutoNum type="alphaLcParenBoth"/>
            </a:pPr>
            <a:r>
              <a:rPr lang="en-US" sz="1360" dirty="0" smtClean="0"/>
              <a:t>The </a:t>
            </a:r>
            <a:r>
              <a:rPr lang="en-US" sz="1360" dirty="0"/>
              <a:t>electron micrograph depicts two cells of </a:t>
            </a:r>
            <a:r>
              <a:rPr lang="en-US" sz="1360" i="1" dirty="0"/>
              <a:t>Salmonella typhimurium </a:t>
            </a:r>
            <a:r>
              <a:rPr lang="en-US" sz="1360" dirty="0"/>
              <a:t>after a binary fission event. </a:t>
            </a:r>
            <a:endParaRPr lang="en-US" sz="1360" dirty="0" smtClean="0"/>
          </a:p>
          <a:p>
            <a:pPr marL="342900" indent="-342900">
              <a:buAutoNum type="alphaLcParenBoth"/>
            </a:pPr>
            <a:r>
              <a:rPr lang="en-US" sz="1360" dirty="0" smtClean="0"/>
              <a:t>Binary </a:t>
            </a:r>
            <a:r>
              <a:rPr lang="en-US" sz="1360" dirty="0"/>
              <a:t>fission in bacteria starts with the replication of DNA as the cell elongates. A division septum forms in the </a:t>
            </a:r>
            <a:r>
              <a:rPr lang="en-US" sz="1360" dirty="0" smtClean="0"/>
              <a:t>center of </a:t>
            </a:r>
            <a:r>
              <a:rPr lang="en-US" sz="1360" dirty="0"/>
              <a:t>the cell. Two daughter cells of similar size form and separate, each receiving a copy of the original chromosome</a:t>
            </a:r>
            <a:r>
              <a:rPr lang="en-US" sz="1360" dirty="0" smtClean="0"/>
              <a:t>. (</a:t>
            </a:r>
            <a:r>
              <a:rPr lang="en-US" sz="1360" dirty="0"/>
              <a:t>credit a: modification of work by Centers for Disease Control and Prevention)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17095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solidFill>
                  <a:srgbClr val="6CB255"/>
                </a:solidFill>
              </a:rPr>
              <a:t>Figure 9.3</a:t>
            </a:r>
            <a:endParaRPr lang="en-US" sz="2400" dirty="0">
              <a:solidFill>
                <a:srgbClr val="6CB255"/>
              </a:solidFill>
            </a:endParaRPr>
          </a:p>
        </p:txBody>
      </p:sp>
      <p:pic>
        <p:nvPicPr>
          <p:cNvPr id="2" name="Picture Placeholder 1" descr="OSC_Microbio_09_01_Zring.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235" b="-2235"/>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FtsZ proteins assemble to form a Z ring that is anchored to the plasma membrane. The Z ring </a:t>
            </a:r>
            <a:r>
              <a:rPr lang="en-US" sz="1600" dirty="0" smtClean="0">
                <a:solidFill>
                  <a:schemeClr val="tx1"/>
                </a:solidFill>
              </a:rPr>
              <a:t>pinches the </a:t>
            </a:r>
            <a:r>
              <a:rPr lang="en-US" sz="1600" dirty="0">
                <a:solidFill>
                  <a:schemeClr val="tx1"/>
                </a:solidFill>
              </a:rPr>
              <a:t>cell envelope to separate the cytoplasm of the new cells.</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85096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9.4</a:t>
            </a:r>
            <a:endParaRPr lang="en-US" dirty="0"/>
          </a:p>
        </p:txBody>
      </p:sp>
      <p:pic>
        <p:nvPicPr>
          <p:cNvPr id="2" name="Picture Placeholder 1" descr="OSC_Microbio_09_01_generation.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435" r="-6435"/>
          <a:stretch>
            <a:fillRect/>
          </a:stretch>
        </p:blipFill>
        <p:spPr/>
      </p:pic>
      <p:sp>
        <p:nvSpPr>
          <p:cNvPr id="7" name="Text Placeholder 6"/>
          <p:cNvSpPr>
            <a:spLocks noGrp="1"/>
          </p:cNvSpPr>
          <p:nvPr>
            <p:ph type="body" sz="quarter" idx="14"/>
          </p:nvPr>
        </p:nvSpPr>
        <p:spPr/>
        <p:txBody>
          <a:bodyPr>
            <a:normAutofit/>
          </a:bodyPr>
          <a:lstStyle/>
          <a:p>
            <a:r>
              <a:rPr lang="en-US" sz="1600" dirty="0"/>
              <a:t>The parental cell divides and gives rise to two daughter cells. Each of the daughter cells, in turn</a:t>
            </a:r>
            <a:r>
              <a:rPr lang="en-US" sz="1600" dirty="0" smtClean="0"/>
              <a:t>, divides</a:t>
            </a:r>
            <a:r>
              <a:rPr lang="en-US" sz="1600" dirty="0"/>
              <a:t>, giving a total of four cells in the second generation and eight cells in the third generation. </a:t>
            </a:r>
            <a:r>
              <a:rPr lang="en-US" sz="1600" dirty="0" smtClean="0"/>
              <a:t>Each division </a:t>
            </a:r>
            <a:r>
              <a:rPr lang="en-US" sz="1600" dirty="0"/>
              <a:t>doubles the number of cells.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88135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9.5</a:t>
            </a:r>
            <a:endParaRPr lang="en-US" dirty="0"/>
          </a:p>
        </p:txBody>
      </p:sp>
      <p:pic>
        <p:nvPicPr>
          <p:cNvPr id="2" name="Picture Placeholder 1" descr="OSC_Microbio_09_01_growthcurv.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147" r="-35147"/>
          <a:stretch>
            <a:fillRect/>
          </a:stretch>
        </p:blipFill>
        <p:spPr/>
      </p:pic>
      <p:sp>
        <p:nvSpPr>
          <p:cNvPr id="7" name="Text Placeholder 6"/>
          <p:cNvSpPr>
            <a:spLocks noGrp="1"/>
          </p:cNvSpPr>
          <p:nvPr>
            <p:ph type="body" sz="quarter" idx="14"/>
          </p:nvPr>
        </p:nvSpPr>
        <p:spPr/>
        <p:txBody>
          <a:bodyPr>
            <a:normAutofit/>
          </a:bodyPr>
          <a:lstStyle/>
          <a:p>
            <a:r>
              <a:rPr lang="en-US" sz="1600" dirty="0"/>
              <a:t>The growth curve of a bacterial culture is represented by the logarithm of the number of live cells </a:t>
            </a:r>
            <a:r>
              <a:rPr lang="en-US" sz="1600" dirty="0" smtClean="0"/>
              <a:t>plotted as </a:t>
            </a:r>
            <a:r>
              <a:rPr lang="en-US" sz="1600" dirty="0"/>
              <a:t>a function of time. The graph can be divided into four phases according to the slope, each of which </a:t>
            </a:r>
            <a:r>
              <a:rPr lang="en-US" sz="1600" dirty="0" smtClean="0"/>
              <a:t>matches events </a:t>
            </a:r>
            <a:r>
              <a:rPr lang="en-US" sz="1600" dirty="0"/>
              <a:t>in the cell. The four phases are lag, log, stationary, and death.</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71179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9.6</a:t>
            </a:r>
            <a:endParaRPr lang="en-US" dirty="0"/>
          </a:p>
        </p:txBody>
      </p:sp>
      <p:pic>
        <p:nvPicPr>
          <p:cNvPr id="2" name="Picture Placeholder 1" descr="OSC_Microbio_09_01_Jgrowthcur.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9" b="-29"/>
          <a:stretch>
            <a:fillRect/>
          </a:stretch>
        </p:blipFill>
        <p:spPr/>
      </p:pic>
      <p:sp>
        <p:nvSpPr>
          <p:cNvPr id="7" name="Text Placeholder 6"/>
          <p:cNvSpPr>
            <a:spLocks noGrp="1"/>
          </p:cNvSpPr>
          <p:nvPr>
            <p:ph type="body" sz="quarter" idx="14"/>
          </p:nvPr>
        </p:nvSpPr>
        <p:spPr/>
        <p:txBody>
          <a:bodyPr>
            <a:noAutofit/>
          </a:bodyPr>
          <a:lstStyle/>
          <a:p>
            <a:r>
              <a:rPr lang="en-US" sz="1360" dirty="0"/>
              <a:t>Both graphs illustrate population growth during the log phase for a bacterial sample with an </a:t>
            </a:r>
            <a:r>
              <a:rPr lang="en-US" sz="1360" dirty="0" smtClean="0"/>
              <a:t>initial population </a:t>
            </a:r>
            <a:r>
              <a:rPr lang="en-US" sz="1360" dirty="0"/>
              <a:t>of one cell and a doubling time of 1 hour. </a:t>
            </a:r>
            <a:endParaRPr lang="en-US" sz="1360" dirty="0" smtClean="0"/>
          </a:p>
          <a:p>
            <a:pPr marL="342900" indent="-342900">
              <a:buAutoNum type="alphaLcParenBoth"/>
            </a:pPr>
            <a:r>
              <a:rPr lang="en-US" sz="1360" dirty="0" smtClean="0"/>
              <a:t>When </a:t>
            </a:r>
            <a:r>
              <a:rPr lang="en-US" sz="1360" dirty="0"/>
              <a:t>plotted on an arithmetic scale, the growth </a:t>
            </a:r>
            <a:r>
              <a:rPr lang="en-US" sz="1360" dirty="0" smtClean="0"/>
              <a:t>rate resembles </a:t>
            </a:r>
            <a:r>
              <a:rPr lang="en-US" sz="1360" dirty="0"/>
              <a:t>a curve. </a:t>
            </a:r>
            <a:endParaRPr lang="en-US" sz="1360" dirty="0" smtClean="0"/>
          </a:p>
          <a:p>
            <a:pPr marL="342900" indent="-342900">
              <a:buAutoNum type="alphaLcParenBoth"/>
            </a:pPr>
            <a:r>
              <a:rPr lang="en-US" sz="1360" dirty="0" smtClean="0"/>
              <a:t>When </a:t>
            </a:r>
            <a:r>
              <a:rPr lang="en-US" sz="1360" dirty="0"/>
              <a:t>plotted on a semilogarithmic scale (meaning the values on the </a:t>
            </a:r>
            <a:r>
              <a:rPr lang="en-US" sz="1360" i="1" dirty="0"/>
              <a:t>y</a:t>
            </a:r>
            <a:r>
              <a:rPr lang="en-US" sz="1360" dirty="0"/>
              <a:t>-axis are logarithmic)</a:t>
            </a:r>
            <a:r>
              <a:rPr lang="en-US" sz="1360" dirty="0" smtClean="0"/>
              <a:t>, the </a:t>
            </a:r>
            <a:r>
              <a:rPr lang="en-US" sz="1360" dirty="0"/>
              <a:t>growth rate appears linear.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69393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smtClean="0">
                <a:solidFill>
                  <a:srgbClr val="6CB255"/>
                </a:solidFill>
              </a:rPr>
              <a:t>Figure 9.7</a:t>
            </a:r>
            <a:endParaRPr lang="en-US" sz="2400" dirty="0">
              <a:solidFill>
                <a:srgbClr val="6CB255"/>
              </a:solidFill>
            </a:endParaRPr>
          </a:p>
        </p:txBody>
      </p:sp>
      <p:pic>
        <p:nvPicPr>
          <p:cNvPr id="2" name="Picture Placeholder 1" descr="OSC_Microbio_09_01_chemostat.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34" r="-3134"/>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A chemostat is a culture vessel fitted with an opening to add nutrients (feed) and an outlet to </a:t>
            </a:r>
            <a:r>
              <a:rPr lang="en-US" sz="1600" dirty="0" smtClean="0">
                <a:solidFill>
                  <a:srgbClr val="000000"/>
                </a:solidFill>
              </a:rPr>
              <a:t>remove contents </a:t>
            </a:r>
            <a:r>
              <a:rPr lang="en-US" sz="1600" dirty="0">
                <a:solidFill>
                  <a:srgbClr val="000000"/>
                </a:solidFill>
              </a:rPr>
              <a:t>(effluent), effectively diluting toxic wastes and dead cells. The addition and removal of fluids is adjusted </a:t>
            </a:r>
            <a:r>
              <a:rPr lang="en-US" sz="1600" dirty="0" smtClean="0">
                <a:solidFill>
                  <a:srgbClr val="000000"/>
                </a:solidFill>
              </a:rPr>
              <a:t>to maintain </a:t>
            </a:r>
            <a:r>
              <a:rPr lang="en-US" sz="1600" dirty="0">
                <a:solidFill>
                  <a:srgbClr val="000000"/>
                </a:solidFill>
              </a:rPr>
              <a:t>the culture in the logarithmic phase of growth. If aerobic bacteria are grown, suitable oxygen levels </a:t>
            </a:r>
            <a:r>
              <a:rPr lang="en-US" sz="1600" dirty="0" smtClean="0">
                <a:solidFill>
                  <a:srgbClr val="000000"/>
                </a:solidFill>
              </a:rPr>
              <a:t>are maintained</a:t>
            </a:r>
            <a:r>
              <a:rPr lang="en-US" sz="1600" dirty="0">
                <a:solidFill>
                  <a:srgbClr val="000000"/>
                </a:solidFill>
              </a:rPr>
              <a:t>.</a:t>
            </a:r>
          </a:p>
        </p:txBody>
      </p:sp>
      <p:pic>
        <p:nvPicPr>
          <p:cNvPr id="7"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93688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9.8</a:t>
            </a:r>
            <a:endParaRPr lang="en-US" dirty="0"/>
          </a:p>
        </p:txBody>
      </p:sp>
      <p:pic>
        <p:nvPicPr>
          <p:cNvPr id="2" name="Picture Placeholder 1" descr="OSC_Microbio_09_01_hemcy.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3289" b="-23289"/>
          <a:stretch>
            <a:fillRect/>
          </a:stretch>
        </p:blipFill>
        <p:spPr/>
      </p:pic>
      <p:sp>
        <p:nvSpPr>
          <p:cNvPr id="7" name="Text Placeholder 6"/>
          <p:cNvSpPr>
            <a:spLocks noGrp="1"/>
          </p:cNvSpPr>
          <p:nvPr>
            <p:ph type="body" sz="quarter" idx="14"/>
          </p:nvPr>
        </p:nvSpPr>
        <p:spPr/>
        <p:txBody>
          <a:bodyPr>
            <a:noAutofit/>
          </a:bodyPr>
          <a:lstStyle/>
          <a:p>
            <a:pPr marL="342900" indent="-342900">
              <a:buFontTx/>
              <a:buAutoNum type="alphaLcParenBoth"/>
            </a:pPr>
            <a:r>
              <a:rPr lang="en-US" sz="1100" dirty="0" smtClean="0"/>
              <a:t>A </a:t>
            </a:r>
            <a:r>
              <a:rPr lang="en-US" sz="1100" dirty="0" err="1"/>
              <a:t>Petroff-Hausser</a:t>
            </a:r>
            <a:r>
              <a:rPr lang="en-US" sz="1100" dirty="0"/>
              <a:t> chamber is a special slide designed for counting the bacterial cells in a measured volume of a sample. A grid is etched on the slide to facilitate precision in counting</a:t>
            </a:r>
            <a:r>
              <a:rPr lang="en-US" sz="1100" dirty="0" smtClean="0"/>
              <a:t>. </a:t>
            </a:r>
            <a:endParaRPr lang="en-US" sz="1100" dirty="0"/>
          </a:p>
          <a:p>
            <a:pPr marL="342900" indent="-342900">
              <a:buFontTx/>
              <a:buAutoNum type="alphaLcParenBoth"/>
            </a:pPr>
            <a:r>
              <a:rPr lang="en-US" sz="1100" dirty="0" smtClean="0"/>
              <a:t>This </a:t>
            </a:r>
            <a:r>
              <a:rPr lang="en-US" sz="1100" dirty="0"/>
              <a:t>diagram illustrates the grid of a </a:t>
            </a:r>
            <a:r>
              <a:rPr lang="en-US" sz="1100" dirty="0" err="1"/>
              <a:t>Petroff-Hausser</a:t>
            </a:r>
            <a:r>
              <a:rPr lang="en-US" sz="1100" dirty="0"/>
              <a:t> chamber, which is made up of squares of known areas. The enlarged view shows the square within which bacteria (red cells) are counted. If the coverslip is 0.2 mm above the grid and the square has an area of 0.04 mm</a:t>
            </a:r>
            <a:r>
              <a:rPr lang="en-US" sz="1100" baseline="30000" dirty="0"/>
              <a:t>2</a:t>
            </a:r>
            <a:r>
              <a:rPr lang="en-US" sz="1100" dirty="0"/>
              <a:t>, then the volume is 0.008 mm</a:t>
            </a:r>
            <a:r>
              <a:rPr lang="en-US" sz="1100" baseline="30000" dirty="0"/>
              <a:t>3</a:t>
            </a:r>
            <a:r>
              <a:rPr lang="en-US" sz="1100" dirty="0"/>
              <a:t>, or 0.000008 </a:t>
            </a:r>
            <a:r>
              <a:rPr lang="en-US" sz="1100" dirty="0" err="1"/>
              <a:t>mL.</a:t>
            </a:r>
            <a:r>
              <a:rPr lang="en-US" sz="1100" dirty="0"/>
              <a:t> Since there are 10 cells inside the square, the density of bacteria is 10 cells/0.000008 mL, which equates to 1,250,000 cells/</a:t>
            </a:r>
            <a:r>
              <a:rPr lang="en-US" sz="1100" dirty="0" err="1"/>
              <a:t>mL.</a:t>
            </a:r>
            <a:r>
              <a:rPr lang="en-US" sz="1100" dirty="0"/>
              <a:t> (credit a: modification of work by Jeffrey M. </a:t>
            </a:r>
            <a:r>
              <a:rPr lang="en-US" sz="1100" dirty="0" err="1"/>
              <a:t>Vinocur</a:t>
            </a:r>
            <a:r>
              <a:rPr lang="en-US" sz="1100" dirty="0" smtClean="0"/>
              <a:t>)</a:t>
            </a:r>
            <a:endParaRPr lang="en-US" sz="11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192767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362</TotalTime>
  <Words>1850</Words>
  <Application>Microsoft Office PowerPoint</Application>
  <PresentationFormat>On-screen Show (4:3)</PresentationFormat>
  <Paragraphs>65</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Arial Black</vt:lpstr>
      <vt:lpstr>Calibri</vt:lpstr>
      <vt:lpstr>Essential</vt:lpstr>
      <vt:lpstr>PowerPoint Presentation</vt:lpstr>
      <vt:lpstr>Figure 9.1</vt:lpstr>
      <vt:lpstr>Figure 9.2</vt:lpstr>
      <vt:lpstr>Figure 9.3</vt:lpstr>
      <vt:lpstr>Figure 9.4</vt:lpstr>
      <vt:lpstr>Figure 9.5</vt:lpstr>
      <vt:lpstr>Figure 9.6</vt:lpstr>
      <vt:lpstr>Figure 9.7</vt:lpstr>
      <vt:lpstr>Figure 9.8</vt:lpstr>
      <vt:lpstr>Figure 9.9</vt:lpstr>
      <vt:lpstr>Figure 9.10</vt:lpstr>
      <vt:lpstr>Figure 9.11</vt:lpstr>
      <vt:lpstr>Figure 9.12</vt:lpstr>
      <vt:lpstr>Figure 9.13</vt:lpstr>
      <vt:lpstr>Figure 9.14</vt:lpstr>
      <vt:lpstr>Figure 9.15</vt:lpstr>
      <vt:lpstr>Figure 9.16</vt:lpstr>
      <vt:lpstr>Figure 9.17</vt:lpstr>
      <vt:lpstr>Figure 9.19</vt:lpstr>
      <vt:lpstr>Figure 9.20</vt:lpstr>
      <vt:lpstr>Figure 9.21</vt:lpstr>
      <vt:lpstr>Figure 9.24</vt:lpstr>
      <vt:lpstr>Figure 9.25</vt:lpstr>
      <vt:lpstr>Figure 9.26</vt:lpstr>
      <vt:lpstr>Figure 9.27</vt:lpstr>
      <vt:lpstr>Figure 9.28</vt:lpstr>
      <vt:lpstr>Figure 9.29</vt:lpstr>
      <vt:lpstr>Figure 9.32</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Lena Green</cp:lastModifiedBy>
  <cp:revision>88</cp:revision>
  <cp:lastPrinted>2016-11-04T11:50:50Z</cp:lastPrinted>
  <dcterms:created xsi:type="dcterms:W3CDTF">2012-06-04T02:13:36Z</dcterms:created>
  <dcterms:modified xsi:type="dcterms:W3CDTF">2017-11-14T22:49:22Z</dcterms:modified>
</cp:coreProperties>
</file>