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6"/>
  </p:notesMasterIdLst>
  <p:handoutMasterIdLst>
    <p:handoutMasterId r:id="rId37"/>
  </p:handoutMasterIdLst>
  <p:sldIdLst>
    <p:sldId id="256" r:id="rId2"/>
    <p:sldId id="277" r:id="rId3"/>
    <p:sldId id="273" r:id="rId4"/>
    <p:sldId id="278" r:id="rId5"/>
    <p:sldId id="282" r:id="rId6"/>
    <p:sldId id="285" r:id="rId7"/>
    <p:sldId id="338" r:id="rId8"/>
    <p:sldId id="286" r:id="rId9"/>
    <p:sldId id="289" r:id="rId10"/>
    <p:sldId id="339" r:id="rId11"/>
    <p:sldId id="291" r:id="rId12"/>
    <p:sldId id="295" r:id="rId13"/>
    <p:sldId id="294" r:id="rId14"/>
    <p:sldId id="297" r:id="rId15"/>
    <p:sldId id="298" r:id="rId16"/>
    <p:sldId id="299" r:id="rId17"/>
    <p:sldId id="296" r:id="rId18"/>
    <p:sldId id="300" r:id="rId19"/>
    <p:sldId id="301" r:id="rId20"/>
    <p:sldId id="303" r:id="rId21"/>
    <p:sldId id="341" r:id="rId22"/>
    <p:sldId id="314" r:id="rId23"/>
    <p:sldId id="316" r:id="rId24"/>
    <p:sldId id="319" r:id="rId25"/>
    <p:sldId id="322" r:id="rId26"/>
    <p:sldId id="323" r:id="rId27"/>
    <p:sldId id="328" r:id="rId28"/>
    <p:sldId id="331" r:id="rId29"/>
    <p:sldId id="329" r:id="rId30"/>
    <p:sldId id="343" r:id="rId31"/>
    <p:sldId id="348" r:id="rId32"/>
    <p:sldId id="349" r:id="rId33"/>
    <p:sldId id="350" r:id="rId34"/>
    <p:sldId id="35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4434" autoAdjust="0"/>
  </p:normalViewPr>
  <p:slideViewPr>
    <p:cSldViewPr snapToGrid="0" snapToObjects="1">
      <p:cViewPr varScale="1">
        <p:scale>
          <a:sx n="106" d="100"/>
          <a:sy n="106" d="100"/>
        </p:scale>
        <p:origin x="840" y="78"/>
      </p:cViewPr>
      <p:guideLst>
        <p:guide orient="horz" pos="2160"/>
        <p:guide pos="2880"/>
      </p:guideLst>
    </p:cSldViewPr>
  </p:slideViewPr>
  <p:outlineViewPr>
    <p:cViewPr>
      <p:scale>
        <a:sx n="33" d="100"/>
        <a:sy n="33" d="100"/>
      </p:scale>
      <p:origin x="0" y="-6504"/>
    </p:cViewPr>
  </p:outlineViewPr>
  <p:notesTextViewPr>
    <p:cViewPr>
      <p:scale>
        <a:sx n="100" d="100"/>
        <a:sy n="100" d="100"/>
      </p:scale>
      <p:origin x="0" y="0"/>
    </p:cViewPr>
  </p:notesTextViewPr>
  <p:notesViewPr>
    <p:cSldViewPr snapToGrid="0" snapToObjects="1">
      <p:cViewPr varScale="1">
        <p:scale>
          <a:sx n="102" d="100"/>
          <a:sy n="102" d="100"/>
        </p:scale>
        <p:origin x="3444"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10/26/2017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5BC5D-E2EC-48A1-802B-96009C5CCA6D}" type="datetimeFigureOut">
              <a:rPr lang="en-US" smtClean="0"/>
              <a:t>10/26/2017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16363-B8E5-4DB4-8FFC-DDA837DA2F87}" type="slidenum">
              <a:rPr lang="en-US" smtClean="0"/>
              <a:t>‹#›</a:t>
            </a:fld>
            <a:endParaRPr lang="en-US"/>
          </a:p>
        </p:txBody>
      </p:sp>
    </p:spTree>
    <p:extLst>
      <p:ext uri="{BB962C8B-B14F-4D97-AF65-F5344CB8AC3E}">
        <p14:creationId xmlns:p14="http://schemas.microsoft.com/office/powerpoint/2010/main" val="36084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RQ-SMCmWB1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wacky history of cell theory - Lauren Royal-Woods https://www.youtube.com/watch?v=4OpBylwH9DU</a:t>
            </a:r>
          </a:p>
          <a:p>
            <a:endParaRPr lang="en-US" dirty="0"/>
          </a:p>
        </p:txBody>
      </p:sp>
      <p:sp>
        <p:nvSpPr>
          <p:cNvPr id="4" name="Slide Number Placeholder 3"/>
          <p:cNvSpPr>
            <a:spLocks noGrp="1"/>
          </p:cNvSpPr>
          <p:nvPr>
            <p:ph type="sldNum" sz="quarter" idx="10"/>
          </p:nvPr>
        </p:nvSpPr>
        <p:spPr/>
        <p:txBody>
          <a:bodyPr/>
          <a:lstStyle/>
          <a:p>
            <a:fld id="{22C16363-B8E5-4DB4-8FFC-DDA837DA2F87}" type="slidenum">
              <a:rPr lang="en-US" smtClean="0"/>
              <a:t>9</a:t>
            </a:fld>
            <a:endParaRPr lang="en-US"/>
          </a:p>
        </p:txBody>
      </p:sp>
    </p:spTree>
    <p:extLst>
      <p:ext uri="{BB962C8B-B14F-4D97-AF65-F5344CB8AC3E}">
        <p14:creationId xmlns:p14="http://schemas.microsoft.com/office/powerpoint/2010/main" val="223399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Prokaryotes and Eukaryotes </a:t>
            </a:r>
            <a:r>
              <a:rPr lang="en-US" sz="1200" u="sng" kern="1200" dirty="0" smtClean="0">
                <a:solidFill>
                  <a:schemeClr val="tx1"/>
                </a:solidFill>
                <a:effectLst/>
                <a:latin typeface="+mn-lt"/>
                <a:ea typeface="+mn-ea"/>
                <a:cs typeface="+mn-cs"/>
                <a:hlinkClick r:id="rId3"/>
              </a:rPr>
              <a:t>https://www.youtube.com/watch?v=RQ-SMCmWB1s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C16363-B8E5-4DB4-8FFC-DDA837DA2F87}" type="slidenum">
              <a:rPr lang="en-US" smtClean="0"/>
              <a:t>30</a:t>
            </a:fld>
            <a:endParaRPr lang="en-US"/>
          </a:p>
        </p:txBody>
      </p:sp>
    </p:spTree>
    <p:extLst>
      <p:ext uri="{BB962C8B-B14F-4D97-AF65-F5344CB8AC3E}">
        <p14:creationId xmlns:p14="http://schemas.microsoft.com/office/powerpoint/2010/main" val="226245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October 26,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October 26,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October 26,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October 26,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05D766BF-1B1A-4B61-B5A3-1521FDB3E4EC}" type="datetimeFigureOut">
              <a:rPr lang="en-US" altLang="en-US"/>
              <a:pPr>
                <a:defRPr/>
              </a:pPr>
              <a:t>10/26/2017</a:t>
            </a:fld>
            <a:endParaRPr lang="en-US" altLang="en-US"/>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80BE2B23-390B-4B34-9782-C39D2B500504}" type="slidenum">
              <a:rPr lang="en-US" altLang="en-US"/>
              <a:pPr>
                <a:defRPr/>
              </a:pPr>
              <a:t>‹#›</a:t>
            </a:fld>
            <a:endParaRPr lang="en-US" altLang="en-US"/>
          </a:p>
        </p:txBody>
      </p:sp>
    </p:spTree>
    <p:extLst>
      <p:ext uri="{BB962C8B-B14F-4D97-AF65-F5344CB8AC3E}">
        <p14:creationId xmlns:p14="http://schemas.microsoft.com/office/powerpoint/2010/main" val="806046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October 26,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1" r:id="rId5"/>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microbiology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s 3.3–3.4, 4.2-4.4, 4.6</a:t>
            </a:r>
            <a:endParaRPr lang="en-US" sz="1600" cap="none" dirty="0">
              <a:solidFill>
                <a:schemeClr val="tx1"/>
              </a:solidFill>
              <a:latin typeface="+mn-l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62758" y="2517984"/>
            <a:ext cx="2010682" cy="2602716"/>
          </a:xfrm>
          <a:prstGeom prst="rect">
            <a:avLst/>
          </a:prstGeom>
          <a:effectLst>
            <a:reflection blurRad="6350" stA="52000" endA="300" endPos="35000" dir="5400000" sy="-100000" algn="bl" rotWithShape="0"/>
          </a:effectLst>
          <a:scene3d>
            <a:camera prst="obliqueTopLeft"/>
            <a:lightRig rig="threePt" dir="t"/>
          </a:scene3d>
        </p:spPr>
      </p:pic>
      <p:pic>
        <p:nvPicPr>
          <p:cNvPr id="1027" name="Picture 3"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97790" y="5832566"/>
            <a:ext cx="1105532" cy="7511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31000" y="4818101"/>
            <a:ext cx="8062912" cy="659535"/>
          </a:xfrm>
        </p:spPr>
        <p:txBody>
          <a:bodyPr>
            <a:normAutofit/>
          </a:bodyPr>
          <a:lstStyle/>
          <a:p>
            <a:pPr algn="r"/>
            <a:r>
              <a:rPr lang="en-US" sz="1400" dirty="0" smtClean="0">
                <a:solidFill>
                  <a:srgbClr val="6CB255"/>
                </a:solidFill>
              </a:rPr>
              <a:t>Figure 3.13</a:t>
            </a:r>
            <a:endParaRPr lang="en-US" sz="1400" dirty="0">
              <a:solidFill>
                <a:srgbClr val="6CB255"/>
              </a:solidFill>
            </a:endParaRPr>
          </a:p>
        </p:txBody>
      </p:sp>
      <p:pic>
        <p:nvPicPr>
          <p:cNvPr id="2" name="Picture Placeholder 1" descr="OSC_Microbio_03_03_ProkTabl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17" r="-1017"/>
          <a:stretch>
            <a:fillRect/>
          </a:stretch>
        </p:blipFill>
        <p:spPr>
          <a:xfrm>
            <a:off x="69616" y="901824"/>
            <a:ext cx="4614790" cy="5869982"/>
          </a:xfrm>
        </p:spPr>
      </p:pic>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8553" y="143236"/>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268328" y="188592"/>
            <a:ext cx="7543283" cy="461665"/>
          </a:xfrm>
          <a:prstGeom prst="rect">
            <a:avLst/>
          </a:prstGeom>
        </p:spPr>
        <p:txBody>
          <a:bodyPr wrap="none">
            <a:spAutoFit/>
          </a:bodyPr>
          <a:lstStyle/>
          <a:p>
            <a:pPr algn="r">
              <a:spcBef>
                <a:spcPct val="0"/>
              </a:spcBef>
            </a:pPr>
            <a:r>
              <a:rPr lang="en-US" sz="2400" cap="all" spc="-60" dirty="0">
                <a:solidFill>
                  <a:srgbClr val="6CB255"/>
                </a:solidFill>
                <a:latin typeface="+mj-lt"/>
                <a:ea typeface="+mj-ea"/>
                <a:cs typeface="+mj-cs"/>
              </a:rPr>
              <a:t>Cell Morphologies and Arrangements</a:t>
            </a:r>
          </a:p>
        </p:txBody>
      </p:sp>
      <p:pic>
        <p:nvPicPr>
          <p:cNvPr id="6" name="Picture 5"/>
          <p:cNvPicPr>
            <a:picLocks noChangeAspect="1"/>
          </p:cNvPicPr>
          <p:nvPr/>
        </p:nvPicPr>
        <p:blipFill>
          <a:blip r:embed="rId4"/>
          <a:stretch>
            <a:fillRect/>
          </a:stretch>
        </p:blipFill>
        <p:spPr>
          <a:xfrm>
            <a:off x="4684406" y="188592"/>
            <a:ext cx="4252686" cy="5545862"/>
          </a:xfrm>
          <a:prstGeom prst="rect">
            <a:avLst/>
          </a:prstGeom>
        </p:spPr>
      </p:pic>
    </p:spTree>
    <p:extLst>
      <p:ext uri="{BB962C8B-B14F-4D97-AF65-F5344CB8AC3E}">
        <p14:creationId xmlns:p14="http://schemas.microsoft.com/office/powerpoint/2010/main" val="3652263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4541" y="5051391"/>
            <a:ext cx="8062912" cy="659535"/>
          </a:xfrm>
        </p:spPr>
        <p:txBody>
          <a:bodyPr>
            <a:normAutofit/>
          </a:bodyPr>
          <a:lstStyle/>
          <a:p>
            <a:r>
              <a:rPr lang="en-US" sz="1400" dirty="0"/>
              <a:t>Figure </a:t>
            </a:r>
            <a:r>
              <a:rPr lang="en-US" sz="1400" dirty="0" smtClean="0"/>
              <a:t>3.15</a:t>
            </a:r>
            <a:endParaRPr lang="en-US" sz="1400" dirty="0"/>
          </a:p>
        </p:txBody>
      </p:sp>
      <p:pic>
        <p:nvPicPr>
          <p:cNvPr id="2" name="Picture Placeholder 1" descr="OSC_Microbio_03_03_Tonicity.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192" r="-9192"/>
          <a:stretch>
            <a:fillRect/>
          </a:stretch>
        </p:blipFill>
        <p:spPr>
          <a:xfrm>
            <a:off x="0" y="1391195"/>
            <a:ext cx="8677453" cy="3766840"/>
          </a:xfrm>
        </p:spPr>
      </p:pic>
      <p:sp>
        <p:nvSpPr>
          <p:cNvPr id="7" name="Text Placeholder 6"/>
          <p:cNvSpPr>
            <a:spLocks noGrp="1"/>
          </p:cNvSpPr>
          <p:nvPr>
            <p:ph type="body" sz="quarter" idx="14"/>
          </p:nvPr>
        </p:nvSpPr>
        <p:spPr>
          <a:xfrm>
            <a:off x="594360" y="5899506"/>
            <a:ext cx="8294914" cy="1166382"/>
          </a:xfrm>
        </p:spPr>
        <p:txBody>
          <a:bodyPr>
            <a:normAutofit/>
          </a:bodyPr>
          <a:lstStyle/>
          <a:p>
            <a:r>
              <a:rPr lang="en-US" sz="1600" dirty="0"/>
              <a:t>In cells that lack a cell wall, changes in osmotic pressure can lead to </a:t>
            </a:r>
            <a:r>
              <a:rPr lang="en-US" sz="1600" dirty="0" smtClean="0"/>
              <a:t>crenation (</a:t>
            </a:r>
            <a:r>
              <a:rPr lang="en-US" sz="1600" dirty="0"/>
              <a:t>shriveling of the </a:t>
            </a:r>
            <a:r>
              <a:rPr lang="en-US" sz="1600" dirty="0" smtClean="0"/>
              <a:t>cell) </a:t>
            </a:r>
            <a:r>
              <a:rPr lang="en-US" sz="1600" dirty="0"/>
              <a:t>in </a:t>
            </a:r>
            <a:r>
              <a:rPr lang="en-US" sz="1600" dirty="0" smtClean="0"/>
              <a:t>hypertonic environments </a:t>
            </a:r>
            <a:r>
              <a:rPr lang="en-US" sz="1600" dirty="0"/>
              <a:t>or cell lysis in hypotonic environments.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108223" y="401377"/>
            <a:ext cx="2725490"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CELL tonicity</a:t>
            </a:r>
          </a:p>
        </p:txBody>
      </p:sp>
    </p:spTree>
    <p:extLst>
      <p:ext uri="{BB962C8B-B14F-4D97-AF65-F5344CB8AC3E}">
        <p14:creationId xmlns:p14="http://schemas.microsoft.com/office/powerpoint/2010/main" val="1637261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823" y="4610852"/>
            <a:ext cx="8062912" cy="659535"/>
          </a:xfrm>
        </p:spPr>
        <p:txBody>
          <a:bodyPr>
            <a:normAutofit/>
          </a:bodyPr>
          <a:lstStyle/>
          <a:p>
            <a:r>
              <a:rPr lang="en-US" sz="1400" dirty="0"/>
              <a:t>Figure </a:t>
            </a:r>
            <a:r>
              <a:rPr lang="en-US" sz="1400" dirty="0" smtClean="0"/>
              <a:t>3.16</a:t>
            </a:r>
            <a:endParaRPr lang="en-US" sz="1400" dirty="0"/>
          </a:p>
        </p:txBody>
      </p:sp>
      <p:pic>
        <p:nvPicPr>
          <p:cNvPr id="2" name="Picture Placeholder 1" descr="OSC_Microbio_03_03_Plasmolysi.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8196" r="-28196"/>
          <a:stretch>
            <a:fillRect/>
          </a:stretch>
        </p:blipFill>
        <p:spPr>
          <a:xfrm>
            <a:off x="108148" y="1279140"/>
            <a:ext cx="8714028" cy="3782717"/>
          </a:xfrm>
        </p:spPr>
      </p:pic>
      <p:sp>
        <p:nvSpPr>
          <p:cNvPr id="7" name="Text Placeholder 6"/>
          <p:cNvSpPr>
            <a:spLocks noGrp="1"/>
          </p:cNvSpPr>
          <p:nvPr>
            <p:ph type="body" sz="quarter" idx="14"/>
          </p:nvPr>
        </p:nvSpPr>
        <p:spPr>
          <a:xfrm>
            <a:off x="320039" y="5320777"/>
            <a:ext cx="8601891" cy="1166382"/>
          </a:xfrm>
        </p:spPr>
        <p:txBody>
          <a:bodyPr>
            <a:noAutofit/>
          </a:bodyPr>
          <a:lstStyle/>
          <a:p>
            <a:r>
              <a:rPr lang="en-US" sz="1400" dirty="0"/>
              <a:t>In prokaryotic cells, the cell wall provides some protection against changes in osmotic pressure</a:t>
            </a:r>
            <a:r>
              <a:rPr lang="en-US" sz="1400" dirty="0" smtClean="0"/>
              <a:t>, allowing </a:t>
            </a:r>
            <a:r>
              <a:rPr lang="en-US" sz="1400" dirty="0"/>
              <a:t>it to maintain its shape longer. The cell membrane is typically attached to the cell wall in an isotonic </a:t>
            </a:r>
            <a:r>
              <a:rPr lang="en-US" sz="1400" dirty="0" smtClean="0"/>
              <a:t>medium (</a:t>
            </a:r>
            <a:r>
              <a:rPr lang="en-US" sz="1400" dirty="0"/>
              <a:t>left). In a hypertonic medium, the cell membrane detaches from the cell wall and contracts (plasmolysis) as </a:t>
            </a:r>
            <a:r>
              <a:rPr lang="en-US" sz="1400" dirty="0" smtClean="0"/>
              <a:t>water leaves </a:t>
            </a:r>
            <a:r>
              <a:rPr lang="en-US" sz="1400" dirty="0"/>
              <a:t>the cell. In a hypotonic medium (right), the cell wall prevents the cell membrane from expanding to the point </a:t>
            </a:r>
            <a:r>
              <a:rPr lang="en-US" sz="1400" dirty="0" smtClean="0"/>
              <a:t>of bursting</a:t>
            </a:r>
            <a:r>
              <a:rPr lang="en-US" sz="1400" dirty="0"/>
              <a:t>, although lysis will eventually occur if too much water is absorbed.</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604143" y="409694"/>
            <a:ext cx="3612271"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osmotic pressure</a:t>
            </a:r>
          </a:p>
        </p:txBody>
      </p:sp>
    </p:spTree>
    <p:extLst>
      <p:ext uri="{BB962C8B-B14F-4D97-AF65-F5344CB8AC3E}">
        <p14:creationId xmlns:p14="http://schemas.microsoft.com/office/powerpoint/2010/main" val="17434070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5577" y="4651646"/>
            <a:ext cx="8062912" cy="659535"/>
          </a:xfrm>
        </p:spPr>
        <p:txBody>
          <a:bodyPr>
            <a:normAutofit/>
          </a:bodyPr>
          <a:lstStyle/>
          <a:p>
            <a:r>
              <a:rPr lang="en-US" sz="1400" dirty="0"/>
              <a:t>Figure 3.17</a:t>
            </a:r>
          </a:p>
        </p:txBody>
      </p:sp>
      <p:pic>
        <p:nvPicPr>
          <p:cNvPr id="2" name="Picture Placeholder 1" descr="OSC_Microbio_03_03_Nucleoi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 r="-142"/>
          <a:stretch>
            <a:fillRect/>
          </a:stretch>
        </p:blipFill>
        <p:spPr>
          <a:xfrm>
            <a:off x="396282" y="1256624"/>
            <a:ext cx="8062913" cy="3500071"/>
          </a:xfrm>
        </p:spPr>
      </p:pic>
      <p:sp>
        <p:nvSpPr>
          <p:cNvPr id="7" name="Text Placeholder 6"/>
          <p:cNvSpPr>
            <a:spLocks noGrp="1"/>
          </p:cNvSpPr>
          <p:nvPr>
            <p:ph type="body" sz="quarter" idx="14"/>
          </p:nvPr>
        </p:nvSpPr>
        <p:spPr>
          <a:xfrm>
            <a:off x="457200" y="5340371"/>
            <a:ext cx="8062912" cy="1166382"/>
          </a:xfrm>
        </p:spPr>
        <p:txBody>
          <a:bodyPr>
            <a:normAutofit/>
          </a:bodyPr>
          <a:lstStyle/>
          <a:p>
            <a:r>
              <a:rPr lang="en-US" sz="1600" dirty="0"/>
              <a:t>The nucleoid region (the area enclosed by the green dashed line) is a condensed area of DNA </a:t>
            </a:r>
            <a:r>
              <a:rPr lang="en-US" sz="1600" dirty="0" smtClean="0"/>
              <a:t>found within </a:t>
            </a:r>
            <a:r>
              <a:rPr lang="en-US" sz="1600" dirty="0"/>
              <a:t>prokaryotic cells. Because of the density of the area, it does not readily stain and appears lighter in color </a:t>
            </a:r>
            <a:r>
              <a:rPr lang="en-US" sz="1600" dirty="0" smtClean="0"/>
              <a:t>when viewed </a:t>
            </a:r>
            <a:r>
              <a:rPr lang="en-US" sz="1600" dirty="0"/>
              <a:t>with a transmission electron microscope.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081537" y="594360"/>
            <a:ext cx="2692404"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The Nucleoid</a:t>
            </a:r>
          </a:p>
        </p:txBody>
      </p:sp>
    </p:spTree>
    <p:extLst>
      <p:ext uri="{BB962C8B-B14F-4D97-AF65-F5344CB8AC3E}">
        <p14:creationId xmlns:p14="http://schemas.microsoft.com/office/powerpoint/2010/main" val="2998197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5171" y="4464099"/>
            <a:ext cx="8062912" cy="659535"/>
          </a:xfrm>
        </p:spPr>
        <p:txBody>
          <a:bodyPr>
            <a:normAutofit/>
          </a:bodyPr>
          <a:lstStyle/>
          <a:p>
            <a:r>
              <a:rPr lang="en-US" sz="1400" dirty="0"/>
              <a:t>Figure 3.18</a:t>
            </a:r>
          </a:p>
        </p:txBody>
      </p:sp>
      <p:pic>
        <p:nvPicPr>
          <p:cNvPr id="2" name="Picture Placeholder 1" descr="OSC_Microbio_03_03_Ribosom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730" b="-32730"/>
          <a:stretch>
            <a:fillRect/>
          </a:stretch>
        </p:blipFill>
        <p:spPr/>
      </p:pic>
      <p:sp>
        <p:nvSpPr>
          <p:cNvPr id="7" name="Text Placeholder 6"/>
          <p:cNvSpPr>
            <a:spLocks noGrp="1"/>
          </p:cNvSpPr>
          <p:nvPr>
            <p:ph type="body" sz="quarter" idx="14"/>
          </p:nvPr>
        </p:nvSpPr>
        <p:spPr>
          <a:xfrm>
            <a:off x="509451" y="5314245"/>
            <a:ext cx="8062912" cy="1166382"/>
          </a:xfrm>
        </p:spPr>
        <p:txBody>
          <a:bodyPr>
            <a:normAutofit/>
          </a:bodyPr>
          <a:lstStyle/>
          <a:p>
            <a:r>
              <a:rPr lang="en-US" sz="1600" dirty="0"/>
              <a:t>Prokaryotic ribosomes (70S) are composed of two subunits: the 30S (small subunit) and the 50S (</a:t>
            </a:r>
            <a:r>
              <a:rPr lang="en-US" sz="1600" dirty="0" smtClean="0"/>
              <a:t>large subunit</a:t>
            </a:r>
            <a:r>
              <a:rPr lang="en-US" sz="1600" dirty="0"/>
              <a:t>), each of which are composed of protein and rRNA components.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144104" y="445251"/>
            <a:ext cx="2184893"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ribosomes</a:t>
            </a:r>
          </a:p>
        </p:txBody>
      </p:sp>
    </p:spTree>
    <p:extLst>
      <p:ext uri="{BB962C8B-B14F-4D97-AF65-F5344CB8AC3E}">
        <p14:creationId xmlns:p14="http://schemas.microsoft.com/office/powerpoint/2010/main" val="3324895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823" y="4608990"/>
            <a:ext cx="8062912" cy="659535"/>
          </a:xfrm>
        </p:spPr>
        <p:txBody>
          <a:bodyPr>
            <a:normAutofit/>
          </a:bodyPr>
          <a:lstStyle/>
          <a:p>
            <a:r>
              <a:rPr lang="en-US" sz="1400" dirty="0"/>
              <a:t>Figure </a:t>
            </a:r>
            <a:r>
              <a:rPr lang="en-US" sz="1400" dirty="0" smtClean="0"/>
              <a:t>3.19</a:t>
            </a:r>
            <a:endParaRPr lang="en-US" sz="1400" dirty="0"/>
          </a:p>
        </p:txBody>
      </p:sp>
      <p:pic>
        <p:nvPicPr>
          <p:cNvPr id="2" name="Picture Placeholder 1" descr="OSC_Microbio_03_03_IncBodie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0565" r="-30565"/>
          <a:stretch>
            <a:fillRect/>
          </a:stretch>
        </p:blipFill>
        <p:spPr>
          <a:xfrm>
            <a:off x="234375" y="1254046"/>
            <a:ext cx="8062913" cy="3500071"/>
          </a:xfrm>
        </p:spPr>
      </p:pic>
      <p:sp>
        <p:nvSpPr>
          <p:cNvPr id="7" name="Text Placeholder 6"/>
          <p:cNvSpPr>
            <a:spLocks noGrp="1"/>
          </p:cNvSpPr>
          <p:nvPr>
            <p:ph type="body" sz="quarter" idx="14"/>
          </p:nvPr>
        </p:nvSpPr>
        <p:spPr>
          <a:xfrm>
            <a:off x="313509" y="5268525"/>
            <a:ext cx="8595360" cy="1166382"/>
          </a:xfrm>
        </p:spPr>
        <p:txBody>
          <a:bodyPr>
            <a:noAutofit/>
          </a:bodyPr>
          <a:lstStyle/>
          <a:p>
            <a:r>
              <a:rPr lang="en-US" sz="1600" dirty="0"/>
              <a:t>Prokaryotic cells may have various types of inclusions</a:t>
            </a:r>
            <a:r>
              <a:rPr lang="en-US" sz="1600" dirty="0" smtClean="0"/>
              <a:t>. </a:t>
            </a:r>
            <a:r>
              <a:rPr lang="en-US" sz="1600" dirty="0" smtClean="0">
                <a:solidFill>
                  <a:srgbClr val="6CB255"/>
                </a:solidFill>
              </a:rPr>
              <a:t>(a) </a:t>
            </a:r>
            <a:r>
              <a:rPr lang="en-US" sz="1600" dirty="0" smtClean="0"/>
              <a:t>A </a:t>
            </a:r>
            <a:r>
              <a:rPr lang="en-US" sz="1600" dirty="0"/>
              <a:t>transmission electron micrograph </a:t>
            </a:r>
            <a:r>
              <a:rPr lang="en-US" sz="1600" dirty="0" smtClean="0"/>
              <a:t>of polyhydroxybutryrate </a:t>
            </a:r>
            <a:r>
              <a:rPr lang="en-US" sz="1600" dirty="0"/>
              <a:t>lipid droplets</a:t>
            </a:r>
            <a:r>
              <a:rPr lang="en-US" sz="1600" dirty="0" smtClean="0"/>
              <a:t>. </a:t>
            </a:r>
            <a:r>
              <a:rPr lang="en-US" sz="1600" dirty="0" smtClean="0">
                <a:solidFill>
                  <a:srgbClr val="6CB255"/>
                </a:solidFill>
              </a:rPr>
              <a:t>(b)</a:t>
            </a:r>
            <a:r>
              <a:rPr lang="en-US" sz="1600" dirty="0" smtClean="0"/>
              <a:t> A </a:t>
            </a:r>
            <a:r>
              <a:rPr lang="en-US" sz="1600" dirty="0"/>
              <a:t>light micrograph of volutin granules</a:t>
            </a:r>
            <a:r>
              <a:rPr lang="en-US" sz="1600" dirty="0" smtClean="0"/>
              <a:t>. </a:t>
            </a:r>
            <a:r>
              <a:rPr lang="en-US" sz="1600" dirty="0" smtClean="0">
                <a:solidFill>
                  <a:srgbClr val="6CB255"/>
                </a:solidFill>
              </a:rPr>
              <a:t>(c)</a:t>
            </a:r>
            <a:r>
              <a:rPr lang="en-US" sz="1600" dirty="0" smtClean="0"/>
              <a:t> A </a:t>
            </a:r>
            <a:r>
              <a:rPr lang="en-US" sz="1600" dirty="0"/>
              <a:t>phase-contrast micrograph </a:t>
            </a:r>
            <a:r>
              <a:rPr lang="en-US" sz="1600" dirty="0" smtClean="0"/>
              <a:t>of sulfur </a:t>
            </a:r>
            <a:r>
              <a:rPr lang="en-US" sz="1600" dirty="0"/>
              <a:t>granules</a:t>
            </a:r>
            <a:r>
              <a:rPr lang="en-US" sz="1600" dirty="0" smtClean="0"/>
              <a:t>. </a:t>
            </a:r>
            <a:r>
              <a:rPr lang="en-US" sz="1600" dirty="0" smtClean="0">
                <a:solidFill>
                  <a:srgbClr val="6CB255"/>
                </a:solidFill>
              </a:rPr>
              <a:t>(d)</a:t>
            </a:r>
            <a:r>
              <a:rPr lang="en-US" sz="1600" dirty="0" smtClean="0"/>
              <a:t> A </a:t>
            </a:r>
            <a:r>
              <a:rPr lang="en-US" sz="1600" dirty="0"/>
              <a:t>transmission electron micrograph of </a:t>
            </a:r>
            <a:r>
              <a:rPr lang="en-US" sz="1600" dirty="0" err="1"/>
              <a:t>magnetosomes</a:t>
            </a:r>
            <a:r>
              <a:rPr lang="en-US" sz="1600" dirty="0" smtClean="0"/>
              <a:t>. </a:t>
            </a:r>
            <a:r>
              <a:rPr lang="en-US" sz="1600" dirty="0" smtClean="0">
                <a:solidFill>
                  <a:srgbClr val="6CB255"/>
                </a:solidFill>
              </a:rPr>
              <a:t>(e)</a:t>
            </a:r>
            <a:r>
              <a:rPr lang="en-US" sz="1600" dirty="0" smtClean="0"/>
              <a:t> A </a:t>
            </a:r>
            <a:r>
              <a:rPr lang="en-US" sz="1600" dirty="0"/>
              <a:t>transmission electron micrograph </a:t>
            </a:r>
            <a:r>
              <a:rPr lang="en-US" sz="1600" dirty="0" smtClean="0"/>
              <a:t>of gas </a:t>
            </a:r>
            <a:r>
              <a:rPr lang="en-US" sz="1600" dirty="0"/>
              <a:t>vacuoles. (credit b, c, d: modification of work by American Society for Microbiology)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669849" y="410014"/>
            <a:ext cx="3191964"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CELL inclusions</a:t>
            </a:r>
          </a:p>
        </p:txBody>
      </p:sp>
    </p:spTree>
    <p:extLst>
      <p:ext uri="{BB962C8B-B14F-4D97-AF65-F5344CB8AC3E}">
        <p14:creationId xmlns:p14="http://schemas.microsoft.com/office/powerpoint/2010/main" val="2579440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5578" y="4525943"/>
            <a:ext cx="8062912" cy="659535"/>
          </a:xfrm>
        </p:spPr>
        <p:txBody>
          <a:bodyPr>
            <a:normAutofit/>
          </a:bodyPr>
          <a:lstStyle/>
          <a:p>
            <a:r>
              <a:rPr lang="en-US" sz="1400" dirty="0"/>
              <a:t>Figure </a:t>
            </a:r>
            <a:r>
              <a:rPr lang="en-US" sz="1400" dirty="0" smtClean="0"/>
              <a:t>3.20</a:t>
            </a:r>
            <a:endParaRPr lang="en-US" sz="1400" dirty="0"/>
          </a:p>
        </p:txBody>
      </p:sp>
      <p:pic>
        <p:nvPicPr>
          <p:cNvPr id="2" name="Picture Placeholder 1" descr="OSC_Microbio_03_03_Sporulation.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0068" r="-20068"/>
          <a:stretch>
            <a:fillRect/>
          </a:stretch>
        </p:blipFill>
        <p:spPr>
          <a:xfrm>
            <a:off x="457198" y="1211948"/>
            <a:ext cx="8062913" cy="3500071"/>
          </a:xfrm>
        </p:spPr>
      </p:pic>
      <p:sp>
        <p:nvSpPr>
          <p:cNvPr id="7" name="Text Placeholder 6"/>
          <p:cNvSpPr>
            <a:spLocks noGrp="1"/>
          </p:cNvSpPr>
          <p:nvPr>
            <p:ph type="body" sz="quarter" idx="14"/>
          </p:nvPr>
        </p:nvSpPr>
        <p:spPr>
          <a:xfrm>
            <a:off x="457199" y="5242399"/>
            <a:ext cx="8062912" cy="1166382"/>
          </a:xfrm>
        </p:spPr>
        <p:txBody>
          <a:bodyPr>
            <a:noAutofit/>
          </a:bodyPr>
          <a:lstStyle/>
          <a:p>
            <a:pPr marL="342900" indent="-342900">
              <a:buFontTx/>
              <a:buAutoNum type="alphaLcParenBoth"/>
            </a:pPr>
            <a:r>
              <a:rPr lang="en-US" sz="1200" dirty="0" smtClean="0"/>
              <a:t>Sporulation </a:t>
            </a:r>
            <a:r>
              <a:rPr lang="en-US" sz="1200" dirty="0"/>
              <a:t>begins following asymmetric cell division. The forespore becomes surrounded by </a:t>
            </a:r>
            <a:r>
              <a:rPr lang="en-US" sz="1200" dirty="0" smtClean="0"/>
              <a:t>a double </a:t>
            </a:r>
            <a:r>
              <a:rPr lang="en-US" sz="1200" dirty="0"/>
              <a:t>layer of membrane, a cortex, and a protein spore coat, before being released as a mature endospore </a:t>
            </a:r>
            <a:r>
              <a:rPr lang="en-US" sz="1200" dirty="0" smtClean="0"/>
              <a:t>upon disintegration </a:t>
            </a:r>
            <a:r>
              <a:rPr lang="en-US" sz="1200" dirty="0"/>
              <a:t>of the mother cell.</a:t>
            </a:r>
            <a:r>
              <a:rPr lang="en-US" sz="1200" dirty="0" smtClean="0"/>
              <a:t> </a:t>
            </a:r>
            <a:endParaRPr lang="en-US" sz="1200" dirty="0"/>
          </a:p>
          <a:p>
            <a:pPr marL="342900" indent="-342900">
              <a:buFontTx/>
              <a:buAutoNum type="alphaLcParenBoth"/>
            </a:pPr>
            <a:r>
              <a:rPr lang="en-US" sz="1200" dirty="0" smtClean="0"/>
              <a:t>An </a:t>
            </a:r>
            <a:r>
              <a:rPr lang="en-US" sz="1200" dirty="0"/>
              <a:t>electron micrograph of a </a:t>
            </a:r>
            <a:r>
              <a:rPr lang="en-US" sz="1200" i="1" dirty="0"/>
              <a:t>Carboxydothermus hydrogenoformans</a:t>
            </a:r>
            <a:r>
              <a:rPr lang="en-US" sz="1200" dirty="0"/>
              <a:t> endospore</a:t>
            </a:r>
            <a:r>
              <a:rPr lang="en-US" sz="1200" dirty="0" smtClean="0"/>
              <a:t>.</a:t>
            </a:r>
          </a:p>
          <a:p>
            <a:pPr marL="342900" indent="-342900">
              <a:buFontTx/>
              <a:buAutoNum type="alphaLcParenBoth"/>
            </a:pPr>
            <a:r>
              <a:rPr lang="en-US" sz="1200" dirty="0" smtClean="0"/>
              <a:t>These </a:t>
            </a:r>
            <a:r>
              <a:rPr lang="en-US" sz="1200" i="1" dirty="0"/>
              <a:t>Bacillus spp</a:t>
            </a:r>
            <a:r>
              <a:rPr lang="en-US" sz="1200" dirty="0"/>
              <a:t>. cells are undergoing sporulation. The endospores have been visualized using </a:t>
            </a:r>
            <a:r>
              <a:rPr lang="en-US" sz="1200" dirty="0" smtClean="0"/>
              <a:t>Malachite Green </a:t>
            </a:r>
            <a:r>
              <a:rPr lang="en-US" sz="1200" dirty="0"/>
              <a:t>spore stain. (credit b: modification of work by Jonathan Eisen)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958738" y="434685"/>
            <a:ext cx="4304212"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ENDOSPORES</a:t>
            </a:r>
          </a:p>
        </p:txBody>
      </p:sp>
    </p:spTree>
    <p:extLst>
      <p:ext uri="{BB962C8B-B14F-4D97-AF65-F5344CB8AC3E}">
        <p14:creationId xmlns:p14="http://schemas.microsoft.com/office/powerpoint/2010/main" val="3180384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681037"/>
            <a:ext cx="8062912" cy="659535"/>
          </a:xfrm>
        </p:spPr>
        <p:txBody>
          <a:bodyPr>
            <a:normAutofit/>
          </a:bodyPr>
          <a:lstStyle/>
          <a:p>
            <a:r>
              <a:rPr lang="en-US" sz="1400" dirty="0"/>
              <a:t>Figure 3.21</a:t>
            </a:r>
          </a:p>
        </p:txBody>
      </p:sp>
      <p:pic>
        <p:nvPicPr>
          <p:cNvPr id="2" name="Picture Placeholder 1" descr="OSC_Microbio_03_03_PlasmaMem.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5211" r="-15211"/>
          <a:stretch>
            <a:fillRect/>
          </a:stretch>
        </p:blipFill>
        <p:spPr>
          <a:xfrm>
            <a:off x="539651" y="1344948"/>
            <a:ext cx="8062913" cy="3500071"/>
          </a:xfrm>
        </p:spPr>
      </p:pic>
      <p:sp>
        <p:nvSpPr>
          <p:cNvPr id="7" name="Text Placeholder 6"/>
          <p:cNvSpPr>
            <a:spLocks noGrp="1"/>
          </p:cNvSpPr>
          <p:nvPr>
            <p:ph type="body" sz="quarter" idx="14"/>
          </p:nvPr>
        </p:nvSpPr>
        <p:spPr>
          <a:xfrm>
            <a:off x="320040" y="5399153"/>
            <a:ext cx="8502136" cy="1166382"/>
          </a:xfrm>
        </p:spPr>
        <p:txBody>
          <a:bodyPr>
            <a:noAutofit/>
          </a:bodyPr>
          <a:lstStyle/>
          <a:p>
            <a:r>
              <a:rPr lang="en-US" sz="1600" dirty="0"/>
              <a:t>The bacterial plasma membrane is a phospholipid bilayer with a variety of embedded proteins </a:t>
            </a:r>
            <a:r>
              <a:rPr lang="en-US" sz="1600" dirty="0" smtClean="0"/>
              <a:t>that perform </a:t>
            </a:r>
            <a:r>
              <a:rPr lang="en-US" sz="1600" dirty="0"/>
              <a:t>various functions for the cell. Note the presence of glycoproteins and glycolipids, whose </a:t>
            </a:r>
            <a:r>
              <a:rPr lang="en-US" sz="1600" dirty="0" smtClean="0"/>
              <a:t>carbohydrate components </a:t>
            </a:r>
            <a:r>
              <a:rPr lang="en-US" sz="1600" dirty="0"/>
              <a:t>extend out from the surface of the cell. The abundance and arrangement of these proteins and lipids </a:t>
            </a:r>
            <a:r>
              <a:rPr lang="en-US" sz="1600" dirty="0" smtClean="0"/>
              <a:t>can vary </a:t>
            </a:r>
            <a:r>
              <a:rPr lang="en-US" sz="1600" dirty="0"/>
              <a:t>greatly between species.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917094" y="453203"/>
            <a:ext cx="3589444"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Plasma Membrane</a:t>
            </a:r>
          </a:p>
        </p:txBody>
      </p:sp>
    </p:spTree>
    <p:extLst>
      <p:ext uri="{BB962C8B-B14F-4D97-AF65-F5344CB8AC3E}">
        <p14:creationId xmlns:p14="http://schemas.microsoft.com/office/powerpoint/2010/main" val="4224338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5172" y="5032083"/>
            <a:ext cx="8062912" cy="659535"/>
          </a:xfrm>
        </p:spPr>
        <p:txBody>
          <a:bodyPr>
            <a:normAutofit/>
          </a:bodyPr>
          <a:lstStyle/>
          <a:p>
            <a:r>
              <a:rPr lang="en-US" sz="1400" dirty="0"/>
              <a:t>Figure </a:t>
            </a:r>
            <a:r>
              <a:rPr lang="en-US" sz="1400" dirty="0" smtClean="0"/>
              <a:t>3.22</a:t>
            </a:r>
            <a:endParaRPr lang="en-US" sz="1400" dirty="0"/>
          </a:p>
        </p:txBody>
      </p:sp>
      <p:pic>
        <p:nvPicPr>
          <p:cNvPr id="2" name="Picture Placeholder 1" descr="OSC_Microbio_03_03_simplediff.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709" r="-2709"/>
          <a:stretch>
            <a:fillRect/>
          </a:stretch>
        </p:blipFill>
        <p:spPr>
          <a:xfrm>
            <a:off x="457200" y="1795123"/>
            <a:ext cx="8062913" cy="3500071"/>
          </a:xfrm>
        </p:spPr>
      </p:pic>
      <p:sp>
        <p:nvSpPr>
          <p:cNvPr id="7" name="Text Placeholder 6"/>
          <p:cNvSpPr>
            <a:spLocks noGrp="1"/>
          </p:cNvSpPr>
          <p:nvPr>
            <p:ph type="body" sz="quarter" idx="14"/>
          </p:nvPr>
        </p:nvSpPr>
        <p:spPr>
          <a:xfrm>
            <a:off x="457200" y="5822247"/>
            <a:ext cx="8062912" cy="1166382"/>
          </a:xfrm>
        </p:spPr>
        <p:txBody>
          <a:bodyPr>
            <a:normAutofit/>
          </a:bodyPr>
          <a:lstStyle/>
          <a:p>
            <a:r>
              <a:rPr lang="en-US" sz="1600" b="1" dirty="0"/>
              <a:t>Simple diffusion </a:t>
            </a:r>
            <a:r>
              <a:rPr lang="en-US" sz="1600" dirty="0"/>
              <a:t>down a concentration gradient directly across the phospholipid bilayer. (</a:t>
            </a:r>
            <a:r>
              <a:rPr lang="en-US" sz="1600" dirty="0" smtClean="0"/>
              <a:t>credit: modification </a:t>
            </a:r>
            <a:r>
              <a:rPr lang="en-US" sz="1600" dirty="0"/>
              <a:t>of work by Mariana Ruiz Villareal)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017920" y="489311"/>
            <a:ext cx="6643357"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Membrane Transport Mechanisms</a:t>
            </a:r>
          </a:p>
        </p:txBody>
      </p:sp>
      <p:sp>
        <p:nvSpPr>
          <p:cNvPr id="4" name="Rectangle 3"/>
          <p:cNvSpPr/>
          <p:nvPr/>
        </p:nvSpPr>
        <p:spPr>
          <a:xfrm>
            <a:off x="3402963" y="1029367"/>
            <a:ext cx="2044149" cy="369332"/>
          </a:xfrm>
          <a:prstGeom prst="rect">
            <a:avLst/>
          </a:prstGeom>
        </p:spPr>
        <p:txBody>
          <a:bodyPr wrap="none">
            <a:spAutoFit/>
          </a:bodyPr>
          <a:lstStyle/>
          <a:p>
            <a:r>
              <a:rPr lang="en-US" b="1" dirty="0"/>
              <a:t>Simple diffusion </a:t>
            </a:r>
          </a:p>
        </p:txBody>
      </p:sp>
    </p:spTree>
    <p:extLst>
      <p:ext uri="{BB962C8B-B14F-4D97-AF65-F5344CB8AC3E}">
        <p14:creationId xmlns:p14="http://schemas.microsoft.com/office/powerpoint/2010/main" val="574317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9451" y="4919706"/>
            <a:ext cx="8062912" cy="659535"/>
          </a:xfrm>
        </p:spPr>
        <p:txBody>
          <a:bodyPr>
            <a:normAutofit/>
          </a:bodyPr>
          <a:lstStyle/>
          <a:p>
            <a:r>
              <a:rPr lang="en-US" sz="1400" dirty="0"/>
              <a:t>Figure </a:t>
            </a:r>
            <a:r>
              <a:rPr lang="en-US" sz="1400" dirty="0" smtClean="0"/>
              <a:t>3.23</a:t>
            </a:r>
            <a:endParaRPr lang="en-US" sz="1400" dirty="0"/>
          </a:p>
        </p:txBody>
      </p:sp>
      <p:pic>
        <p:nvPicPr>
          <p:cNvPr id="2" name="Picture Placeholder 1" descr="OSC_Microbio_03_03_facdiff.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58950" r="-58950"/>
          <a:stretch>
            <a:fillRect/>
          </a:stretch>
        </p:blipFill>
        <p:spPr>
          <a:xfrm>
            <a:off x="378821" y="1546929"/>
            <a:ext cx="8062913" cy="3500071"/>
          </a:xfrm>
        </p:spPr>
      </p:pic>
      <p:sp>
        <p:nvSpPr>
          <p:cNvPr id="7" name="Text Placeholder 6"/>
          <p:cNvSpPr>
            <a:spLocks noGrp="1"/>
          </p:cNvSpPr>
          <p:nvPr>
            <p:ph type="body" sz="quarter" idx="14"/>
          </p:nvPr>
        </p:nvSpPr>
        <p:spPr>
          <a:xfrm>
            <a:off x="457199" y="5642953"/>
            <a:ext cx="8062912" cy="1166382"/>
          </a:xfrm>
        </p:spPr>
        <p:txBody>
          <a:bodyPr>
            <a:normAutofit/>
          </a:bodyPr>
          <a:lstStyle/>
          <a:p>
            <a:r>
              <a:rPr lang="en-US" sz="1600" b="1" dirty="0"/>
              <a:t>Facilitated diffusion </a:t>
            </a:r>
            <a:r>
              <a:rPr lang="en-US" sz="1600" dirty="0"/>
              <a:t>down a concentration gradient through a membrane protein. (credit: modification </a:t>
            </a:r>
            <a:r>
              <a:rPr lang="en-US" sz="1600" dirty="0" smtClean="0"/>
              <a:t>of work </a:t>
            </a:r>
            <a:r>
              <a:rPr lang="en-US" sz="1600" dirty="0"/>
              <a:t>by Mariana Ruiz Villareal)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260009" y="533429"/>
            <a:ext cx="4300536"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Facilitated diffusion </a:t>
            </a:r>
          </a:p>
        </p:txBody>
      </p:sp>
    </p:spTree>
    <p:extLst>
      <p:ext uri="{BB962C8B-B14F-4D97-AF65-F5344CB8AC3E}">
        <p14:creationId xmlns:p14="http://schemas.microsoft.com/office/powerpoint/2010/main" val="4072447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697" y="4777025"/>
            <a:ext cx="8062912" cy="659535"/>
          </a:xfrm>
        </p:spPr>
        <p:txBody>
          <a:bodyPr>
            <a:normAutofit/>
          </a:bodyPr>
          <a:lstStyle/>
          <a:p>
            <a:r>
              <a:rPr lang="en-US" sz="1400" dirty="0"/>
              <a:t>Figure 3.1</a:t>
            </a:r>
          </a:p>
        </p:txBody>
      </p:sp>
      <p:pic>
        <p:nvPicPr>
          <p:cNvPr id="2" name="Picture Placeholder 1" descr="OSC_Microbio_03_00_splash.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902" r="-2902"/>
          <a:stretch>
            <a:fillRect/>
          </a:stretch>
        </p:blipFill>
        <p:spPr>
          <a:xfrm>
            <a:off x="457200" y="1334365"/>
            <a:ext cx="8062913" cy="3500071"/>
          </a:xfrm>
        </p:spPr>
      </p:pic>
      <p:sp>
        <p:nvSpPr>
          <p:cNvPr id="7" name="Text Placeholder 6"/>
          <p:cNvSpPr>
            <a:spLocks noGrp="1"/>
          </p:cNvSpPr>
          <p:nvPr>
            <p:ph type="body" sz="quarter" idx="14"/>
          </p:nvPr>
        </p:nvSpPr>
        <p:spPr>
          <a:xfrm>
            <a:off x="352697" y="5434222"/>
            <a:ext cx="8301445" cy="1166382"/>
          </a:xfrm>
        </p:spPr>
        <p:txBody>
          <a:bodyPr>
            <a:noAutofit/>
          </a:bodyPr>
          <a:lstStyle/>
          <a:p>
            <a:r>
              <a:rPr lang="en-US" sz="1600" dirty="0"/>
              <a:t>Microorganisms vary visually in their size and shape, as can be observed microscopically; but they </a:t>
            </a:r>
            <a:r>
              <a:rPr lang="en-US" sz="1600" dirty="0" smtClean="0"/>
              <a:t>also vary </a:t>
            </a:r>
            <a:r>
              <a:rPr lang="en-US" sz="1600" dirty="0"/>
              <a:t>in invisible ways, such as in their metabolic capabilities. (credit a, e, f: modification of work by Centers </a:t>
            </a:r>
            <a:r>
              <a:rPr lang="en-US" sz="1600" dirty="0" smtClean="0"/>
              <a:t>for Disease </a:t>
            </a:r>
            <a:r>
              <a:rPr lang="en-US" sz="1600" dirty="0"/>
              <a:t>Control and Prevention; credit b: modification of work by NIAID; credit c: modification of work by CSIRO</a:t>
            </a:r>
            <a:r>
              <a:rPr lang="en-US" sz="1600" dirty="0" smtClean="0"/>
              <a:t>; credit </a:t>
            </a:r>
            <a:r>
              <a:rPr lang="en-US" sz="1600" dirty="0"/>
              <a:t>d: modification of work by “Microscopic World”/YouTube)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674111" y="490296"/>
            <a:ext cx="7098290"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Foundations of Modern Cell Theory</a:t>
            </a:r>
          </a:p>
        </p:txBody>
      </p:sp>
    </p:spTree>
    <p:extLst>
      <p:ext uri="{BB962C8B-B14F-4D97-AF65-F5344CB8AC3E}">
        <p14:creationId xmlns:p14="http://schemas.microsoft.com/office/powerpoint/2010/main" val="1039996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024814"/>
            <a:ext cx="8062912" cy="659535"/>
          </a:xfrm>
        </p:spPr>
        <p:txBody>
          <a:bodyPr/>
          <a:lstStyle/>
          <a:p>
            <a:r>
              <a:rPr lang="en-US" dirty="0"/>
              <a:t>Figure </a:t>
            </a:r>
            <a:r>
              <a:rPr lang="en-US" dirty="0" smtClean="0"/>
              <a:t>3.24</a:t>
            </a:r>
            <a:endParaRPr lang="en-US" dirty="0"/>
          </a:p>
        </p:txBody>
      </p:sp>
      <p:pic>
        <p:nvPicPr>
          <p:cNvPr id="2" name="Picture Placeholder 1" descr="OSC_Microbio_03_03_Transpor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790" b="-3790"/>
          <a:stretch>
            <a:fillRect/>
          </a:stretch>
        </p:blipFill>
        <p:spPr>
          <a:xfrm>
            <a:off x="457199" y="1429222"/>
            <a:ext cx="8062913" cy="3500071"/>
          </a:xfrm>
        </p:spPr>
      </p:pic>
      <p:sp>
        <p:nvSpPr>
          <p:cNvPr id="7" name="Text Placeholder 6"/>
          <p:cNvSpPr>
            <a:spLocks noGrp="1"/>
          </p:cNvSpPr>
          <p:nvPr>
            <p:ph type="body" sz="quarter" idx="14"/>
          </p:nvPr>
        </p:nvSpPr>
        <p:spPr>
          <a:xfrm>
            <a:off x="457200" y="5779870"/>
            <a:ext cx="8062912" cy="1166382"/>
          </a:xfrm>
        </p:spPr>
        <p:txBody>
          <a:bodyPr>
            <a:normAutofit/>
          </a:bodyPr>
          <a:lstStyle/>
          <a:p>
            <a:r>
              <a:rPr lang="en-US" sz="1600" dirty="0"/>
              <a:t>Active transport against a concentration gradient via a membrane pump that requires energy. (</a:t>
            </a:r>
            <a:r>
              <a:rPr lang="en-US" sz="1600" dirty="0" smtClean="0"/>
              <a:t>credit: modification </a:t>
            </a:r>
            <a:r>
              <a:rPr lang="en-US" sz="1600" dirty="0"/>
              <a:t>of work by Mariana Ruiz Villareal)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730722" y="491653"/>
            <a:ext cx="3653949"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Active transport </a:t>
            </a:r>
          </a:p>
        </p:txBody>
      </p:sp>
    </p:spTree>
    <p:extLst>
      <p:ext uri="{BB962C8B-B14F-4D97-AF65-F5344CB8AC3E}">
        <p14:creationId xmlns:p14="http://schemas.microsoft.com/office/powerpoint/2010/main" val="1813773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1885" y="5870840"/>
            <a:ext cx="8062912" cy="659535"/>
          </a:xfrm>
        </p:spPr>
        <p:txBody>
          <a:bodyPr>
            <a:normAutofit/>
          </a:bodyPr>
          <a:lstStyle/>
          <a:p>
            <a:r>
              <a:rPr lang="en-US" sz="1400" dirty="0"/>
              <a:t>Figure 3.30</a:t>
            </a:r>
          </a:p>
        </p:txBody>
      </p:sp>
      <p:pic>
        <p:nvPicPr>
          <p:cNvPr id="2" name="Picture Placeholder 1" descr="OSC_Microbio_03_03_FimbrPili.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164" b="-10164"/>
          <a:stretch>
            <a:fillRect/>
          </a:stretch>
        </p:blipFill>
        <p:spPr>
          <a:xfrm>
            <a:off x="391885" y="1078492"/>
            <a:ext cx="4032250" cy="5256213"/>
          </a:xfrm>
        </p:spPr>
      </p:pic>
      <p:sp>
        <p:nvSpPr>
          <p:cNvPr id="14" name="Text Placeholder 13"/>
          <p:cNvSpPr>
            <a:spLocks noGrp="1"/>
          </p:cNvSpPr>
          <p:nvPr>
            <p:ph type="body" sz="quarter" idx="14"/>
          </p:nvPr>
        </p:nvSpPr>
        <p:spPr>
          <a:xfrm>
            <a:off x="4796337" y="1273402"/>
            <a:ext cx="3913188" cy="5256973"/>
          </a:xfrm>
        </p:spPr>
        <p:txBody>
          <a:bodyPr>
            <a:noAutofit/>
          </a:bodyPr>
          <a:lstStyle/>
          <a:p>
            <a:r>
              <a:rPr lang="en-US" sz="1600" dirty="0">
                <a:solidFill>
                  <a:srgbClr val="000000"/>
                </a:solidFill>
              </a:rPr>
              <a:t>Bacteria may produce two different types of protein appendages that aid in surface attachment. Fimbriae typically are more numerous and shorter, whereas pili (shown here) are longer and less numerous per cell. (credit: modification of work by American Society for Microbiology</a:t>
            </a:r>
            <a:r>
              <a:rPr lang="en-US" sz="1600" dirty="0" smtClean="0">
                <a:solidFill>
                  <a:srgbClr val="000000"/>
                </a:solidFill>
              </a:rPr>
              <a:t>)</a:t>
            </a:r>
            <a:endParaRPr lang="en-US" sz="1600" dirty="0">
              <a:solidFill>
                <a:srgbClr val="000000"/>
              </a:solidFill>
            </a:endParaRP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904368" y="363527"/>
            <a:ext cx="4929747"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Filamentous Appendages</a:t>
            </a:r>
          </a:p>
        </p:txBody>
      </p:sp>
      <p:pic>
        <p:nvPicPr>
          <p:cNvPr id="4" name="Picture 3"/>
          <p:cNvPicPr>
            <a:picLocks noChangeAspect="1"/>
          </p:cNvPicPr>
          <p:nvPr/>
        </p:nvPicPr>
        <p:blipFill>
          <a:blip r:embed="rId4"/>
          <a:stretch>
            <a:fillRect/>
          </a:stretch>
        </p:blipFill>
        <p:spPr>
          <a:xfrm>
            <a:off x="4295911" y="4342556"/>
            <a:ext cx="2857500" cy="2314575"/>
          </a:xfrm>
          <a:prstGeom prst="rect">
            <a:avLst/>
          </a:prstGeom>
        </p:spPr>
      </p:pic>
      <p:cxnSp>
        <p:nvCxnSpPr>
          <p:cNvPr id="7" name="Straight Arrow Connector 6"/>
          <p:cNvCxnSpPr/>
          <p:nvPr/>
        </p:nvCxnSpPr>
        <p:spPr>
          <a:xfrm flipH="1">
            <a:off x="6270171" y="4095206"/>
            <a:ext cx="751115" cy="620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4056" y="3772780"/>
            <a:ext cx="1311349" cy="369332"/>
          </a:xfrm>
          <a:prstGeom prst="rect">
            <a:avLst/>
          </a:prstGeom>
          <a:noFill/>
        </p:spPr>
        <p:txBody>
          <a:bodyPr wrap="square" rtlCol="0">
            <a:spAutoFit/>
          </a:bodyPr>
          <a:lstStyle/>
          <a:p>
            <a:r>
              <a:rPr lang="en-US" dirty="0" smtClean="0"/>
              <a:t>fimbriae</a:t>
            </a:r>
            <a:endParaRPr lang="en-US" dirty="0"/>
          </a:p>
        </p:txBody>
      </p:sp>
    </p:spTree>
    <p:extLst>
      <p:ext uri="{BB962C8B-B14F-4D97-AF65-F5344CB8AC3E}">
        <p14:creationId xmlns:p14="http://schemas.microsoft.com/office/powerpoint/2010/main" val="1560532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53510"/>
            <a:ext cx="8062912" cy="659535"/>
          </a:xfrm>
        </p:spPr>
        <p:txBody>
          <a:bodyPr>
            <a:normAutofit/>
          </a:bodyPr>
          <a:lstStyle/>
          <a:p>
            <a:r>
              <a:rPr lang="en-US" sz="1400" dirty="0"/>
              <a:t>Figure </a:t>
            </a:r>
            <a:r>
              <a:rPr lang="en-US" sz="1400" dirty="0" smtClean="0"/>
              <a:t>3.35</a:t>
            </a:r>
            <a:endParaRPr lang="en-US" sz="1400" dirty="0"/>
          </a:p>
        </p:txBody>
      </p:sp>
      <p:pic>
        <p:nvPicPr>
          <p:cNvPr id="2" name="Picture Placeholder 1" descr="OSC_Microbio_03_04_eukcell.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3386" r="-43386"/>
          <a:stretch>
            <a:fillRect/>
          </a:stretch>
        </p:blipFill>
        <p:spPr>
          <a:xfrm>
            <a:off x="533399" y="1633292"/>
            <a:ext cx="8062913" cy="3500071"/>
          </a:xfrm>
        </p:spPr>
      </p:pic>
      <p:sp>
        <p:nvSpPr>
          <p:cNvPr id="7" name="Text Placeholder 6"/>
          <p:cNvSpPr>
            <a:spLocks noGrp="1"/>
          </p:cNvSpPr>
          <p:nvPr>
            <p:ph type="body" sz="quarter" idx="14"/>
          </p:nvPr>
        </p:nvSpPr>
        <p:spPr>
          <a:xfrm>
            <a:off x="457199" y="5691618"/>
            <a:ext cx="8062912" cy="1166382"/>
          </a:xfrm>
        </p:spPr>
        <p:txBody>
          <a:bodyPr>
            <a:normAutofit/>
          </a:bodyPr>
          <a:lstStyle/>
          <a:p>
            <a:r>
              <a:rPr lang="en-US" sz="1600" dirty="0"/>
              <a:t>An illustration of a generalized, single-celled eukaryotic organism. Note that cells of </a:t>
            </a:r>
            <a:r>
              <a:rPr lang="en-US" sz="1600" dirty="0" smtClean="0"/>
              <a:t>eukaryotic organisms </a:t>
            </a:r>
            <a:r>
              <a:rPr lang="en-US" sz="1600" dirty="0"/>
              <a:t>vary greatly in terms of structure and function, and a particular cell may not have all of the </a:t>
            </a:r>
            <a:r>
              <a:rPr lang="en-US" sz="1600" dirty="0" smtClean="0"/>
              <a:t>structures shown </a:t>
            </a:r>
            <a:r>
              <a:rPr lang="en-US" sz="1600" dirty="0"/>
              <a:t>here.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640320" y="347510"/>
            <a:ext cx="5985165" cy="830997"/>
          </a:xfrm>
          <a:prstGeom prst="rect">
            <a:avLst/>
          </a:prstGeom>
        </p:spPr>
        <p:txBody>
          <a:bodyPr wrap="none">
            <a:spAutoFit/>
          </a:bodyPr>
          <a:lstStyle/>
          <a:p>
            <a:pPr algn="ctr">
              <a:spcBef>
                <a:spcPct val="0"/>
              </a:spcBef>
            </a:pPr>
            <a:r>
              <a:rPr lang="en-US" sz="2400" cap="all" spc="-60" dirty="0" smtClean="0">
                <a:solidFill>
                  <a:srgbClr val="6CB255"/>
                </a:solidFill>
                <a:latin typeface="+mj-lt"/>
                <a:ea typeface="+mj-ea"/>
                <a:cs typeface="+mj-cs"/>
              </a:rPr>
              <a:t>3.4 Unique </a:t>
            </a:r>
            <a:r>
              <a:rPr lang="en-US" sz="2400" cap="all" spc="-60" dirty="0">
                <a:solidFill>
                  <a:srgbClr val="6CB255"/>
                </a:solidFill>
                <a:latin typeface="+mj-lt"/>
                <a:ea typeface="+mj-ea"/>
                <a:cs typeface="+mj-cs"/>
              </a:rPr>
              <a:t>Characteristics of </a:t>
            </a:r>
            <a:endParaRPr lang="en-US" sz="2400" cap="all" spc="-60" dirty="0" smtClean="0">
              <a:solidFill>
                <a:srgbClr val="6CB255"/>
              </a:solidFill>
              <a:latin typeface="+mj-lt"/>
              <a:ea typeface="+mj-ea"/>
              <a:cs typeface="+mj-cs"/>
            </a:endParaRPr>
          </a:p>
          <a:p>
            <a:pPr algn="ctr">
              <a:spcBef>
                <a:spcPct val="0"/>
              </a:spcBef>
            </a:pPr>
            <a:r>
              <a:rPr lang="en-US" sz="2400" cap="all" spc="-60" dirty="0" smtClean="0">
                <a:solidFill>
                  <a:srgbClr val="6CB255"/>
                </a:solidFill>
                <a:latin typeface="+mj-lt"/>
                <a:ea typeface="+mj-ea"/>
                <a:cs typeface="+mj-cs"/>
              </a:rPr>
              <a:t>Eukaryotic </a:t>
            </a:r>
            <a:r>
              <a:rPr lang="en-US" sz="2400" cap="all" spc="-60" dirty="0">
                <a:solidFill>
                  <a:srgbClr val="6CB255"/>
                </a:solidFill>
                <a:latin typeface="+mj-lt"/>
                <a:ea typeface="+mj-ea"/>
                <a:cs typeface="+mj-cs"/>
              </a:rPr>
              <a:t>Cells</a:t>
            </a:r>
          </a:p>
        </p:txBody>
      </p:sp>
    </p:spTree>
    <p:extLst>
      <p:ext uri="{BB962C8B-B14F-4D97-AF65-F5344CB8AC3E}">
        <p14:creationId xmlns:p14="http://schemas.microsoft.com/office/powerpoint/2010/main" val="1935161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nucleus</a:t>
            </a:r>
            <a:endParaRPr lang="en-US" dirty="0"/>
          </a:p>
        </p:txBody>
      </p:sp>
      <p:pic>
        <p:nvPicPr>
          <p:cNvPr id="2" name="Picture Placeholder 1" descr="OSC_Microbio_03_04_NucleusTEM.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387" r="-36387"/>
          <a:stretch>
            <a:fillRect/>
          </a:stretch>
        </p:blipFill>
        <p:spPr>
          <a:xfrm>
            <a:off x="394853" y="1402621"/>
            <a:ext cx="8062913" cy="3500071"/>
          </a:xfrm>
        </p:spPr>
      </p:pic>
      <p:sp>
        <p:nvSpPr>
          <p:cNvPr id="7" name="Text Placeholder 6"/>
          <p:cNvSpPr>
            <a:spLocks noGrp="1"/>
          </p:cNvSpPr>
          <p:nvPr>
            <p:ph type="body" sz="quarter" idx="14"/>
          </p:nvPr>
        </p:nvSpPr>
        <p:spPr>
          <a:xfrm>
            <a:off x="519545" y="5529782"/>
            <a:ext cx="8062912" cy="1166382"/>
          </a:xfrm>
        </p:spPr>
        <p:txBody>
          <a:bodyPr>
            <a:normAutofit/>
          </a:bodyPr>
          <a:lstStyle/>
          <a:p>
            <a:r>
              <a:rPr lang="en-US" sz="1600" dirty="0"/>
              <a:t>Eukaryotic cells have a well-defined nucleus. The nucleus of this mammalian lung cell is the large, dark</a:t>
            </a:r>
            <a:r>
              <a:rPr lang="en-US" sz="1600" dirty="0" smtClean="0"/>
              <a:t>, oval</a:t>
            </a:r>
            <a:r>
              <a:rPr lang="en-US" sz="1600" dirty="0"/>
              <a:t>-shaped structure in the lower half of the image.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19545" y="5031571"/>
            <a:ext cx="1415772" cy="369332"/>
          </a:xfrm>
          <a:prstGeom prst="rect">
            <a:avLst/>
          </a:prstGeom>
        </p:spPr>
        <p:txBody>
          <a:bodyPr wrap="none">
            <a:spAutoFit/>
          </a:bodyPr>
          <a:lstStyle/>
          <a:p>
            <a:r>
              <a:rPr lang="en-US" dirty="0"/>
              <a:t>Figure 3.37 </a:t>
            </a:r>
          </a:p>
        </p:txBody>
      </p:sp>
    </p:spTree>
    <p:extLst>
      <p:ext uri="{BB962C8B-B14F-4D97-AF65-F5344CB8AC3E}">
        <p14:creationId xmlns:p14="http://schemas.microsoft.com/office/powerpoint/2010/main" val="965111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RER and SER</a:t>
            </a:r>
            <a:endParaRPr lang="en-US" dirty="0"/>
          </a:p>
        </p:txBody>
      </p:sp>
      <p:pic>
        <p:nvPicPr>
          <p:cNvPr id="2" name="Picture Placeholder 1" descr="OSC_Microbio_03_04_Endomemb.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4140" r="-24140"/>
          <a:stretch>
            <a:fillRect/>
          </a:stretch>
        </p:blipFill>
        <p:spPr/>
      </p:pic>
      <p:sp>
        <p:nvSpPr>
          <p:cNvPr id="7" name="Text Placeholder 6"/>
          <p:cNvSpPr>
            <a:spLocks noGrp="1"/>
          </p:cNvSpPr>
          <p:nvPr>
            <p:ph type="body" sz="quarter" idx="14"/>
          </p:nvPr>
        </p:nvSpPr>
        <p:spPr>
          <a:xfrm>
            <a:off x="505691" y="5342745"/>
            <a:ext cx="8062912" cy="1166382"/>
          </a:xfrm>
        </p:spPr>
        <p:txBody>
          <a:bodyPr>
            <a:normAutofit/>
          </a:bodyPr>
          <a:lstStyle/>
          <a:p>
            <a:r>
              <a:rPr lang="en-US" sz="1600" dirty="0"/>
              <a:t>The endomembrane system is composed of a series of membranous intracellular structures </a:t>
            </a:r>
            <a:r>
              <a:rPr lang="en-US" sz="1600" dirty="0" smtClean="0"/>
              <a:t>that facilitate </a:t>
            </a:r>
            <a:r>
              <a:rPr lang="en-US" sz="1600" dirty="0"/>
              <a:t>movement of materials throughout the cell and to the cell membrane.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73659" y="4843982"/>
            <a:ext cx="1415772" cy="369332"/>
          </a:xfrm>
          <a:prstGeom prst="rect">
            <a:avLst/>
          </a:prstGeom>
        </p:spPr>
        <p:txBody>
          <a:bodyPr wrap="none">
            <a:spAutoFit/>
          </a:bodyPr>
          <a:lstStyle/>
          <a:p>
            <a:r>
              <a:rPr lang="en-US" dirty="0"/>
              <a:t>Figure 3.40 </a:t>
            </a:r>
          </a:p>
        </p:txBody>
      </p:sp>
    </p:spTree>
    <p:extLst>
      <p:ext uri="{BB962C8B-B14F-4D97-AF65-F5344CB8AC3E}">
        <p14:creationId xmlns:p14="http://schemas.microsoft.com/office/powerpoint/2010/main" val="3134528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Golgi </a:t>
            </a:r>
            <a:r>
              <a:rPr lang="en-US" dirty="0"/>
              <a:t>apparatus </a:t>
            </a:r>
          </a:p>
        </p:txBody>
      </p:sp>
      <p:pic>
        <p:nvPicPr>
          <p:cNvPr id="2" name="Picture Placeholder 1" descr="OSC_Microbio_03_04_Golgi.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544" b="-2544"/>
          <a:stretch>
            <a:fillRect/>
          </a:stretch>
        </p:blipFill>
        <p:spPr/>
      </p:pic>
      <p:sp>
        <p:nvSpPr>
          <p:cNvPr id="7" name="Text Placeholder 6"/>
          <p:cNvSpPr>
            <a:spLocks noGrp="1"/>
          </p:cNvSpPr>
          <p:nvPr>
            <p:ph type="body" sz="quarter" idx="14"/>
          </p:nvPr>
        </p:nvSpPr>
        <p:spPr/>
        <p:txBody>
          <a:bodyPr>
            <a:normAutofit/>
          </a:bodyPr>
          <a:lstStyle/>
          <a:p>
            <a:r>
              <a:rPr lang="en-US" sz="1600" dirty="0"/>
              <a:t>A transmission electron micrograph (left) of a Golgi apparatus in a white blood cell. The </a:t>
            </a:r>
            <a:r>
              <a:rPr lang="en-US" sz="1600" dirty="0" smtClean="0"/>
              <a:t>illustration (</a:t>
            </a:r>
            <a:r>
              <a:rPr lang="en-US" sz="1600" dirty="0"/>
              <a:t>right) shows the cup-shaped, stacked disks and several transport vesicles. The Golgi apparatus modifies lipids </a:t>
            </a:r>
            <a:r>
              <a:rPr lang="en-US" sz="1600" dirty="0" smtClean="0"/>
              <a:t>and proteins</a:t>
            </a:r>
            <a:r>
              <a:rPr lang="en-US" sz="1600" dirty="0"/>
              <a:t>, producing glycolipids and glycoproteins, respectively, which are commonly inserted into the </a:t>
            </a:r>
            <a:r>
              <a:rPr lang="en-US" sz="1600" dirty="0" smtClean="0"/>
              <a:t>plasma membrane</a:t>
            </a:r>
            <a:r>
              <a:rPr lang="en-US" sz="1600" dirty="0"/>
              <a:t>.</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57199" y="4419978"/>
            <a:ext cx="1415772" cy="369332"/>
          </a:xfrm>
          <a:prstGeom prst="rect">
            <a:avLst/>
          </a:prstGeom>
        </p:spPr>
        <p:txBody>
          <a:bodyPr wrap="none">
            <a:spAutoFit/>
          </a:bodyPr>
          <a:lstStyle/>
          <a:p>
            <a:r>
              <a:rPr lang="en-US" dirty="0"/>
              <a:t>Figure 3.42 </a:t>
            </a:r>
          </a:p>
        </p:txBody>
      </p:sp>
    </p:spTree>
    <p:extLst>
      <p:ext uri="{BB962C8B-B14F-4D97-AF65-F5344CB8AC3E}">
        <p14:creationId xmlns:p14="http://schemas.microsoft.com/office/powerpoint/2010/main" val="1508295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peroxisome</a:t>
            </a:r>
            <a:endParaRPr lang="en-US" dirty="0"/>
          </a:p>
        </p:txBody>
      </p:sp>
      <p:pic>
        <p:nvPicPr>
          <p:cNvPr id="2" name="Picture Placeholder 1" descr="OSC_Microbio_03_04_Peroxisom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301" b="-2301"/>
          <a:stretch>
            <a:fillRect/>
          </a:stretch>
        </p:blipFill>
        <p:spPr/>
      </p:pic>
      <p:sp>
        <p:nvSpPr>
          <p:cNvPr id="7" name="Text Placeholder 6"/>
          <p:cNvSpPr>
            <a:spLocks noGrp="1"/>
          </p:cNvSpPr>
          <p:nvPr>
            <p:ph type="body" sz="quarter" idx="14"/>
          </p:nvPr>
        </p:nvSpPr>
        <p:spPr>
          <a:xfrm>
            <a:off x="457200" y="5238837"/>
            <a:ext cx="8062912" cy="1166382"/>
          </a:xfrm>
        </p:spPr>
        <p:txBody>
          <a:bodyPr>
            <a:noAutofit/>
          </a:bodyPr>
          <a:lstStyle/>
          <a:p>
            <a:r>
              <a:rPr lang="en-US" sz="1600" dirty="0"/>
              <a:t>A transmission electron micrograph (left) of a cell containing a peroxisome. The illustration (right) </a:t>
            </a:r>
            <a:r>
              <a:rPr lang="en-US" sz="1600" dirty="0" smtClean="0"/>
              <a:t>shows the </a:t>
            </a:r>
            <a:r>
              <a:rPr lang="en-US" sz="1600" dirty="0"/>
              <a:t>location of peroxisomes in a cell. These eukaryotic structures play a role in lipid biosynthesis and breaking </a:t>
            </a:r>
            <a:r>
              <a:rPr lang="en-US" sz="1600" dirty="0" smtClean="0"/>
              <a:t>down various </a:t>
            </a:r>
            <a:r>
              <a:rPr lang="en-US" sz="1600" dirty="0"/>
              <a:t>molecules. They may also have other specialized functions depending on the cell type. (credit “micrograph”</a:t>
            </a:r>
            <a:r>
              <a:rPr lang="en-US" sz="1600" dirty="0" smtClean="0"/>
              <a:t>: modification </a:t>
            </a:r>
            <a:r>
              <a:rPr lang="en-US" sz="1600" dirty="0"/>
              <a:t>of work by American Society for Microbiology)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57199" y="4782383"/>
            <a:ext cx="1415772" cy="369332"/>
          </a:xfrm>
          <a:prstGeom prst="rect">
            <a:avLst/>
          </a:prstGeom>
        </p:spPr>
        <p:txBody>
          <a:bodyPr wrap="none">
            <a:spAutoFit/>
          </a:bodyPr>
          <a:lstStyle/>
          <a:p>
            <a:r>
              <a:rPr lang="en-US" dirty="0"/>
              <a:t>Figure 3.43 </a:t>
            </a:r>
          </a:p>
        </p:txBody>
      </p:sp>
    </p:spTree>
    <p:extLst>
      <p:ext uri="{BB962C8B-B14F-4D97-AF65-F5344CB8AC3E}">
        <p14:creationId xmlns:p14="http://schemas.microsoft.com/office/powerpoint/2010/main" val="2208922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mitochondria</a:t>
            </a:r>
            <a:endParaRPr lang="en-US" dirty="0"/>
          </a:p>
        </p:txBody>
      </p:sp>
      <p:pic>
        <p:nvPicPr>
          <p:cNvPr id="2" name="Picture Placeholder 1" descr="OSC_Microbio_03_04_Mitochond.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5060" b="-25060"/>
          <a:stretch>
            <a:fillRect/>
          </a:stretch>
        </p:blipFill>
        <p:spPr/>
      </p:pic>
      <p:sp>
        <p:nvSpPr>
          <p:cNvPr id="7" name="Text Placeholder 6"/>
          <p:cNvSpPr>
            <a:spLocks noGrp="1"/>
          </p:cNvSpPr>
          <p:nvPr>
            <p:ph type="body" sz="quarter" idx="14"/>
          </p:nvPr>
        </p:nvSpPr>
        <p:spPr/>
        <p:txBody>
          <a:bodyPr>
            <a:noAutofit/>
          </a:bodyPr>
          <a:lstStyle/>
          <a:p>
            <a:r>
              <a:rPr lang="en-US" sz="1415" dirty="0"/>
              <a:t>Each mitochondrion is surrounded by two membranes, the inner of which is extensively folded </a:t>
            </a:r>
            <a:r>
              <a:rPr lang="en-US" sz="1415" dirty="0" smtClean="0"/>
              <a:t>into cristae </a:t>
            </a:r>
            <a:r>
              <a:rPr lang="en-US" sz="1415" dirty="0"/>
              <a:t>and is the site of the intermembrane space. The mitochondrial matrix contains the mitochondrial DNA</a:t>
            </a:r>
            <a:r>
              <a:rPr lang="en-US" sz="1415" dirty="0" smtClean="0"/>
              <a:t>, ribosomes</a:t>
            </a:r>
            <a:r>
              <a:rPr lang="en-US" sz="1415" dirty="0"/>
              <a:t>, and metabolic enzymes. The transmission electron micrograph of a mitochondrion, on the right, </a:t>
            </a:r>
            <a:r>
              <a:rPr lang="en-US" sz="1415" dirty="0" smtClean="0"/>
              <a:t>shows both </a:t>
            </a:r>
            <a:r>
              <a:rPr lang="en-US" sz="1415" dirty="0"/>
              <a:t>membranes, including cristae and the mitochondrial matrix. (credit “micrograph”: modification of work </a:t>
            </a:r>
            <a:r>
              <a:rPr lang="en-US" sz="1415" dirty="0" smtClean="0"/>
              <a:t>by Matthew </a:t>
            </a:r>
            <a:r>
              <a:rPr lang="en-US" sz="1415" dirty="0"/>
              <a:t>Britton; scale-bar data from Matt Russell)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57200" y="4363888"/>
            <a:ext cx="1415772" cy="369332"/>
          </a:xfrm>
          <a:prstGeom prst="rect">
            <a:avLst/>
          </a:prstGeom>
        </p:spPr>
        <p:txBody>
          <a:bodyPr wrap="none">
            <a:spAutoFit/>
          </a:bodyPr>
          <a:lstStyle/>
          <a:p>
            <a:r>
              <a:rPr lang="en-US" dirty="0"/>
              <a:t>Figure 3.49 </a:t>
            </a:r>
          </a:p>
        </p:txBody>
      </p:sp>
    </p:spTree>
    <p:extLst>
      <p:ext uri="{BB962C8B-B14F-4D97-AF65-F5344CB8AC3E}">
        <p14:creationId xmlns:p14="http://schemas.microsoft.com/office/powerpoint/2010/main" val="2476909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3.51</a:t>
            </a:r>
            <a:endParaRPr lang="en-US" dirty="0"/>
          </a:p>
        </p:txBody>
      </p:sp>
      <p:pic>
        <p:nvPicPr>
          <p:cNvPr id="2" name="Picture Placeholder 1" descr="OSC_Microbio_03_04_EukPlasMem.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3158" r="-13158"/>
          <a:stretch>
            <a:fillRect/>
          </a:stretch>
        </p:blipFill>
        <p:spPr/>
      </p:pic>
      <p:sp>
        <p:nvSpPr>
          <p:cNvPr id="7" name="Text Placeholder 6"/>
          <p:cNvSpPr>
            <a:spLocks noGrp="1"/>
          </p:cNvSpPr>
          <p:nvPr>
            <p:ph type="body" sz="quarter" idx="14"/>
          </p:nvPr>
        </p:nvSpPr>
        <p:spPr/>
        <p:txBody>
          <a:bodyPr>
            <a:normAutofit/>
          </a:bodyPr>
          <a:lstStyle/>
          <a:p>
            <a:r>
              <a:rPr lang="en-US" sz="1600" dirty="0"/>
              <a:t>The eukaryotic plasma membrane is composed of a lipid bilayer with many embedded or </a:t>
            </a:r>
            <a:r>
              <a:rPr lang="en-US" sz="1600" dirty="0" smtClean="0"/>
              <a:t>associated proteins</a:t>
            </a:r>
            <a:r>
              <a:rPr lang="en-US" sz="1600" dirty="0"/>
              <a:t>. It contains cholesterol for the maintenance of membrane, as well as glycoproteins and glycolipids that </a:t>
            </a:r>
            <a:r>
              <a:rPr lang="en-US" sz="1600" dirty="0" smtClean="0"/>
              <a:t>are important </a:t>
            </a:r>
            <a:r>
              <a:rPr lang="en-US" sz="1600" dirty="0"/>
              <a:t>in the recognition other cells or pathogens.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81967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endocytosis</a:t>
            </a:r>
            <a:endParaRPr lang="en-US" dirty="0"/>
          </a:p>
        </p:txBody>
      </p:sp>
      <p:pic>
        <p:nvPicPr>
          <p:cNvPr id="2" name="Picture Placeholder 1" descr="OSC_Microbio_03_04_Endocyto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186" r="-9186"/>
          <a:stretch>
            <a:fillRect/>
          </a:stretch>
        </p:blipFill>
        <p:spPr/>
      </p:pic>
      <p:sp>
        <p:nvSpPr>
          <p:cNvPr id="7" name="Text Placeholder 6"/>
          <p:cNvSpPr>
            <a:spLocks noGrp="1"/>
          </p:cNvSpPr>
          <p:nvPr>
            <p:ph type="body" sz="quarter" idx="14"/>
          </p:nvPr>
        </p:nvSpPr>
        <p:spPr/>
        <p:txBody>
          <a:bodyPr>
            <a:noAutofit/>
          </a:bodyPr>
          <a:lstStyle/>
          <a:p>
            <a:r>
              <a:rPr lang="en-US" sz="1415" dirty="0"/>
              <a:t>Three variations of endocytosis are shown. </a:t>
            </a:r>
            <a:r>
              <a:rPr lang="en-US" sz="1415" dirty="0">
                <a:solidFill>
                  <a:srgbClr val="6CB255"/>
                </a:solidFill>
              </a:rPr>
              <a:t>(a)</a:t>
            </a:r>
            <a:r>
              <a:rPr lang="en-US" sz="1415" dirty="0"/>
              <a:t> In phagocytosis, the cell membrane surrounds </a:t>
            </a:r>
            <a:r>
              <a:rPr lang="en-US" sz="1415" dirty="0" smtClean="0"/>
              <a:t>the particle </a:t>
            </a:r>
            <a:r>
              <a:rPr lang="en-US" sz="1415" dirty="0"/>
              <a:t>and pinches off to form an intracellular vacuole. </a:t>
            </a:r>
            <a:r>
              <a:rPr lang="en-US" sz="1415" dirty="0">
                <a:solidFill>
                  <a:srgbClr val="6CB255"/>
                </a:solidFill>
              </a:rPr>
              <a:t>(b)</a:t>
            </a:r>
            <a:r>
              <a:rPr lang="en-US" sz="1415" dirty="0"/>
              <a:t> In pinocytosis, the cell membrane surrounds a </a:t>
            </a:r>
            <a:r>
              <a:rPr lang="en-US" sz="1415" dirty="0" smtClean="0"/>
              <a:t>small volume </a:t>
            </a:r>
            <a:r>
              <a:rPr lang="en-US" sz="1415" dirty="0"/>
              <a:t>of fluid and pinches off, forming a vesicle. </a:t>
            </a:r>
            <a:r>
              <a:rPr lang="en-US" sz="1415" dirty="0">
                <a:solidFill>
                  <a:srgbClr val="6CB255"/>
                </a:solidFill>
              </a:rPr>
              <a:t>(c)</a:t>
            </a:r>
            <a:r>
              <a:rPr lang="en-US" sz="1415" dirty="0"/>
              <a:t> In receptor-mediated endocytosis, the uptake of substances </a:t>
            </a:r>
            <a:r>
              <a:rPr lang="en-US" sz="1415" dirty="0" smtClean="0"/>
              <a:t>is targeted </a:t>
            </a:r>
            <a:r>
              <a:rPr lang="en-US" sz="1415" dirty="0"/>
              <a:t>to a specific substance (a ligand) that binds at the receptor on the external cell membrane. (</a:t>
            </a:r>
            <a:r>
              <a:rPr lang="en-US" sz="1415" dirty="0" smtClean="0"/>
              <a:t>credit: modification </a:t>
            </a:r>
            <a:r>
              <a:rPr lang="en-US" sz="1415" dirty="0"/>
              <a:t>of work by Mariana Ruiz Villarreal)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57200" y="4424535"/>
            <a:ext cx="1415772" cy="369332"/>
          </a:xfrm>
          <a:prstGeom prst="rect">
            <a:avLst/>
          </a:prstGeom>
        </p:spPr>
        <p:txBody>
          <a:bodyPr wrap="none">
            <a:spAutoFit/>
          </a:bodyPr>
          <a:lstStyle/>
          <a:p>
            <a:r>
              <a:rPr lang="en-US" dirty="0"/>
              <a:t>Figure 3.52 </a:t>
            </a:r>
          </a:p>
        </p:txBody>
      </p:sp>
    </p:spTree>
    <p:extLst>
      <p:ext uri="{BB962C8B-B14F-4D97-AF65-F5344CB8AC3E}">
        <p14:creationId xmlns:p14="http://schemas.microsoft.com/office/powerpoint/2010/main" val="2960671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457201" y="5412854"/>
            <a:ext cx="8062912" cy="659535"/>
          </a:xfrm>
        </p:spPr>
        <p:txBody>
          <a:bodyPr>
            <a:normAutofit/>
          </a:bodyPr>
          <a:lstStyle/>
          <a:p>
            <a:r>
              <a:rPr lang="en-US" sz="1400" dirty="0" smtClean="0">
                <a:solidFill>
                  <a:srgbClr val="6CB255"/>
                </a:solidFill>
              </a:rPr>
              <a:t>Figure 3.4</a:t>
            </a:r>
            <a:endParaRPr lang="en-US" sz="1400" dirty="0">
              <a:solidFill>
                <a:srgbClr val="6CB255"/>
              </a:solidFill>
            </a:endParaRPr>
          </a:p>
        </p:txBody>
      </p:sp>
      <p:pic>
        <p:nvPicPr>
          <p:cNvPr id="2" name="Picture Placeholder 1" descr="OSC_Microbio_03_01_Pasteur.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4185" b="-14185"/>
          <a:stretch>
            <a:fillRect/>
          </a:stretch>
        </p:blipFill>
        <p:spPr>
          <a:xfrm>
            <a:off x="456407" y="1141034"/>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pPr marL="342900" indent="-342900">
              <a:buFontTx/>
              <a:buAutoNum type="alphaLcParenBoth"/>
            </a:pPr>
            <a:r>
              <a:rPr lang="en-US" sz="1600" dirty="0" smtClean="0">
                <a:solidFill>
                  <a:srgbClr val="000000"/>
                </a:solidFill>
              </a:rPr>
              <a:t>French </a:t>
            </a:r>
            <a:r>
              <a:rPr lang="en-US" sz="1600" dirty="0">
                <a:solidFill>
                  <a:srgbClr val="000000"/>
                </a:solidFill>
              </a:rPr>
              <a:t>scientist Louis Pasteur, who definitively refuted the long-disputed theory of </a:t>
            </a:r>
            <a:r>
              <a:rPr lang="en-US" sz="1600" dirty="0" smtClean="0">
                <a:solidFill>
                  <a:srgbClr val="000000"/>
                </a:solidFill>
              </a:rPr>
              <a:t>spontaneous generation</a:t>
            </a:r>
            <a:r>
              <a:rPr lang="en-US" sz="1600" dirty="0">
                <a:solidFill>
                  <a:srgbClr val="000000"/>
                </a:solidFill>
              </a:rPr>
              <a:t>.</a:t>
            </a:r>
            <a:r>
              <a:rPr lang="en-US" sz="1600" dirty="0" smtClean="0"/>
              <a:t> </a:t>
            </a:r>
          </a:p>
          <a:p>
            <a:pPr marL="342900" indent="-342900">
              <a:buFontTx/>
              <a:buAutoNum type="alphaLcParenBoth"/>
            </a:pPr>
            <a:r>
              <a:rPr lang="en-US" sz="1600" dirty="0" smtClean="0">
                <a:solidFill>
                  <a:srgbClr val="000000"/>
                </a:solidFill>
              </a:rPr>
              <a:t>The </a:t>
            </a:r>
            <a:r>
              <a:rPr lang="en-US" sz="1600" dirty="0">
                <a:solidFill>
                  <a:srgbClr val="000000"/>
                </a:solidFill>
              </a:rPr>
              <a:t>unique swan-neck feature of the flasks used in Pasteur’s experiment allowed air to enter the </a:t>
            </a:r>
            <a:r>
              <a:rPr lang="en-US" sz="1600" dirty="0" smtClean="0">
                <a:solidFill>
                  <a:srgbClr val="000000"/>
                </a:solidFill>
              </a:rPr>
              <a:t>flask but </a:t>
            </a:r>
            <a:r>
              <a:rPr lang="en-US" sz="1600" dirty="0">
                <a:solidFill>
                  <a:srgbClr val="000000"/>
                </a:solidFill>
              </a:rPr>
              <a:t>prevented the entry of bacterial and fungal spores</a:t>
            </a:r>
            <a:r>
              <a:rPr lang="en-US" sz="1600" dirty="0" smtClean="0">
                <a:solidFill>
                  <a:srgbClr val="000000"/>
                </a:solidFill>
              </a:rPr>
              <a:t>.</a:t>
            </a:r>
          </a:p>
          <a:p>
            <a:pPr marL="342900" indent="-342900">
              <a:buFontTx/>
              <a:buAutoNum type="alphaLcParenBoth"/>
            </a:pPr>
            <a:r>
              <a:rPr lang="en-US" sz="1600" dirty="0" smtClean="0">
                <a:solidFill>
                  <a:srgbClr val="000000"/>
                </a:solidFill>
              </a:rPr>
              <a:t>Pasteur’s </a:t>
            </a:r>
            <a:r>
              <a:rPr lang="en-US" sz="1600" dirty="0">
                <a:solidFill>
                  <a:srgbClr val="000000"/>
                </a:solidFill>
              </a:rPr>
              <a:t>experiment consisted of two parts. In the </a:t>
            </a:r>
            <a:r>
              <a:rPr lang="en-US" sz="1600" dirty="0" smtClean="0">
                <a:solidFill>
                  <a:srgbClr val="000000"/>
                </a:solidFill>
              </a:rPr>
              <a:t>first part</a:t>
            </a:r>
            <a:r>
              <a:rPr lang="en-US" sz="1600" dirty="0">
                <a:solidFill>
                  <a:srgbClr val="000000"/>
                </a:solidFill>
              </a:rPr>
              <a:t>, the broth in the flask was boiled to sterilize it. When this broth was cooled, it remained free of contamination. </a:t>
            </a:r>
            <a:r>
              <a:rPr lang="en-US" sz="1600" dirty="0" smtClean="0">
                <a:solidFill>
                  <a:srgbClr val="000000"/>
                </a:solidFill>
              </a:rPr>
              <a:t>In the </a:t>
            </a:r>
            <a:r>
              <a:rPr lang="en-US" sz="1600" dirty="0">
                <a:solidFill>
                  <a:srgbClr val="000000"/>
                </a:solidFill>
              </a:rPr>
              <a:t>second part of the experiment, the flask was boiled and then the neck was broken off. The broth in this </a:t>
            </a:r>
            <a:r>
              <a:rPr lang="en-US" sz="1600" dirty="0" smtClean="0">
                <a:solidFill>
                  <a:srgbClr val="000000"/>
                </a:solidFill>
              </a:rPr>
              <a:t>flask became </a:t>
            </a:r>
            <a:r>
              <a:rPr lang="en-US" sz="1600" dirty="0">
                <a:solidFill>
                  <a:srgbClr val="000000"/>
                </a:solidFill>
              </a:rPr>
              <a:t>contaminated. (credit b: modification of work by “Wellcome Images”/Wikimedia Commons)</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291089" y="331924"/>
            <a:ext cx="2842445"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Louis Pasteur</a:t>
            </a:r>
          </a:p>
        </p:txBody>
      </p:sp>
    </p:spTree>
    <p:extLst>
      <p:ext uri="{BB962C8B-B14F-4D97-AF65-F5344CB8AC3E}">
        <p14:creationId xmlns:p14="http://schemas.microsoft.com/office/powerpoint/2010/main" val="3285096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3.53</a:t>
            </a:r>
            <a:endParaRPr lang="en-US" dirty="0"/>
          </a:p>
        </p:txBody>
      </p:sp>
      <p:pic>
        <p:nvPicPr>
          <p:cNvPr id="2" name="Picture Placeholder 1" descr="OSC_Microbio_03_04_ECM.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45013" r="-45013"/>
          <a:stretch>
            <a:fillRect/>
          </a:stretch>
        </p:blipFill>
        <p:spPr/>
      </p:pic>
      <p:sp>
        <p:nvSpPr>
          <p:cNvPr id="7" name="Text Placeholder 6"/>
          <p:cNvSpPr>
            <a:spLocks noGrp="1"/>
          </p:cNvSpPr>
          <p:nvPr>
            <p:ph type="body" sz="quarter" idx="14"/>
          </p:nvPr>
        </p:nvSpPr>
        <p:spPr/>
        <p:txBody>
          <a:bodyPr>
            <a:normAutofit/>
          </a:bodyPr>
          <a:lstStyle/>
          <a:p>
            <a:r>
              <a:rPr lang="en-US" sz="1600" dirty="0">
                <a:solidFill>
                  <a:schemeClr val="tx1"/>
                </a:solidFill>
              </a:rPr>
              <a:t>The extracellular matrix is composed of protein and carbohydrate components. It protects cells from physical stresses and transmits signals arriving at the outside edges of the tissue to cells deeper within the tissue.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7039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6711" y="858071"/>
            <a:ext cx="2289491" cy="461665"/>
          </a:xfrm>
          <a:prstGeom prst="rect">
            <a:avLst/>
          </a:prstGeom>
          <a:noFill/>
        </p:spPr>
        <p:txBody>
          <a:bodyPr wrap="square" rtlCol="0">
            <a:spAutoFit/>
          </a:bodyPr>
          <a:lstStyle/>
          <a:p>
            <a:r>
              <a:rPr lang="en-US" sz="2400" b="1" dirty="0">
                <a:solidFill>
                  <a:schemeClr val="tx1">
                    <a:lumMod val="50000"/>
                    <a:lumOff val="50000"/>
                  </a:schemeClr>
                </a:solidFill>
              </a:rPr>
              <a:t>CH 4.1-4.4, 4.6 </a:t>
            </a:r>
          </a:p>
        </p:txBody>
      </p:sp>
      <p:sp>
        <p:nvSpPr>
          <p:cNvPr id="3" name="TextBox 2"/>
          <p:cNvSpPr txBox="1"/>
          <p:nvPr/>
        </p:nvSpPr>
        <p:spPr>
          <a:xfrm>
            <a:off x="2101026" y="250798"/>
            <a:ext cx="5919170"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Prokaryotic diversity</a:t>
            </a:r>
          </a:p>
        </p:txBody>
      </p:sp>
      <p:sp>
        <p:nvSpPr>
          <p:cNvPr id="4" name="Rectangle 3"/>
          <p:cNvSpPr/>
          <p:nvPr/>
        </p:nvSpPr>
        <p:spPr>
          <a:xfrm>
            <a:off x="97722" y="1319736"/>
            <a:ext cx="8788011" cy="2308324"/>
          </a:xfrm>
          <a:prstGeom prst="rect">
            <a:avLst/>
          </a:prstGeom>
        </p:spPr>
        <p:txBody>
          <a:bodyPr wrap="square">
            <a:spAutoFit/>
          </a:bodyPr>
          <a:lstStyle/>
          <a:p>
            <a:pPr marL="285750" indent="-285750">
              <a:buFont typeface="Arial" panose="020B0604020202020204" pitchFamily="34" charset="0"/>
              <a:buChar char="•"/>
            </a:pPr>
            <a:r>
              <a:rPr lang="en-US" dirty="0"/>
              <a:t>Prokaryotes are </a:t>
            </a:r>
            <a:r>
              <a:rPr lang="en-US" b="1" dirty="0">
                <a:solidFill>
                  <a:srgbClr val="6CB255"/>
                </a:solidFill>
              </a:rPr>
              <a:t>ubiquitous</a:t>
            </a:r>
            <a:r>
              <a:rPr lang="en-US" dirty="0"/>
              <a:t>. They can be found everywhere on our planet, even in hot springs, in the Antarctic </a:t>
            </a:r>
            <a:r>
              <a:rPr lang="en-US" dirty="0" smtClean="0"/>
              <a:t>ice shield</a:t>
            </a:r>
            <a:r>
              <a:rPr lang="en-US" dirty="0"/>
              <a:t>, and under extreme pressure two miles under water.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Prokaryotes </a:t>
            </a:r>
            <a:r>
              <a:rPr lang="en-US" dirty="0"/>
              <a:t>also are abundant on and within the human body. According to a report by National Institutes of </a:t>
            </a:r>
            <a:r>
              <a:rPr lang="en-US" dirty="0" smtClean="0"/>
              <a:t>Health, prokaryotes</a:t>
            </a:r>
            <a:r>
              <a:rPr lang="en-US" dirty="0"/>
              <a:t>, especially bacteria, outnumber human cells 10:1</a:t>
            </a:r>
            <a:r>
              <a:rPr lang="en-US" dirty="0" smtClean="0"/>
              <a:t>.</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2"/>
          <a:stretch>
            <a:fillRect/>
          </a:stretch>
        </p:blipFill>
        <p:spPr>
          <a:xfrm>
            <a:off x="5088530" y="3556332"/>
            <a:ext cx="3887945" cy="3126389"/>
          </a:xfrm>
          <a:prstGeom prst="rect">
            <a:avLst/>
          </a:prstGeom>
        </p:spPr>
      </p:pic>
      <p:pic>
        <p:nvPicPr>
          <p:cNvPr id="6" name="Picture 5"/>
          <p:cNvPicPr>
            <a:picLocks noChangeAspect="1"/>
          </p:cNvPicPr>
          <p:nvPr/>
        </p:nvPicPr>
        <p:blipFill>
          <a:blip r:embed="rId3"/>
          <a:stretch>
            <a:fillRect/>
          </a:stretch>
        </p:blipFill>
        <p:spPr>
          <a:xfrm>
            <a:off x="195444" y="3556333"/>
            <a:ext cx="4776315" cy="3155570"/>
          </a:xfrm>
          <a:prstGeom prst="rect">
            <a:avLst/>
          </a:prstGeom>
        </p:spPr>
      </p:pic>
    </p:spTree>
    <p:extLst>
      <p:ext uri="{BB962C8B-B14F-4D97-AF65-F5344CB8AC3E}">
        <p14:creationId xmlns:p14="http://schemas.microsoft.com/office/powerpoint/2010/main" val="1884068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385" y="1012122"/>
            <a:ext cx="8690290" cy="3139321"/>
          </a:xfrm>
          <a:prstGeom prst="rect">
            <a:avLst/>
          </a:prstGeom>
        </p:spPr>
        <p:txBody>
          <a:bodyPr wrap="square">
            <a:spAutoFit/>
          </a:bodyPr>
          <a:lstStyle/>
          <a:p>
            <a:r>
              <a:rPr lang="en-US" dirty="0"/>
              <a:t>The existence of prokaryotes is very important for the stability and thriving of ecosystems because they: </a:t>
            </a:r>
          </a:p>
          <a:p>
            <a:r>
              <a:rPr lang="en-US" dirty="0"/>
              <a:t>- </a:t>
            </a:r>
            <a:r>
              <a:rPr lang="en-US" dirty="0" smtClean="0"/>
              <a:t>are </a:t>
            </a:r>
            <a:r>
              <a:rPr lang="en-US" dirty="0"/>
              <a:t>a necessary part of soil formation and stabilization processes through the breakdown of organic matter and development of </a:t>
            </a:r>
            <a:r>
              <a:rPr lang="en-US" dirty="0" smtClean="0"/>
              <a:t>biofilms.</a:t>
            </a:r>
            <a:endParaRPr lang="en-US" dirty="0"/>
          </a:p>
          <a:p>
            <a:r>
              <a:rPr lang="en-US" dirty="0" smtClean="0"/>
              <a:t>- perform </a:t>
            </a:r>
            <a:r>
              <a:rPr lang="en-US" dirty="0"/>
              <a:t>functions vital to life on earth by capturing (or “fixing”) and </a:t>
            </a:r>
            <a:r>
              <a:rPr lang="en-US" dirty="0" smtClean="0"/>
              <a:t>recycling elements </a:t>
            </a:r>
            <a:r>
              <a:rPr lang="en-US" dirty="0"/>
              <a:t>like carbon and </a:t>
            </a:r>
            <a:r>
              <a:rPr lang="en-US" dirty="0" smtClean="0"/>
              <a:t>nitrogen.</a:t>
            </a:r>
            <a:endParaRPr lang="en-US" dirty="0"/>
          </a:p>
          <a:p>
            <a:r>
              <a:rPr lang="en-US" dirty="0" smtClean="0"/>
              <a:t>- clean </a:t>
            </a:r>
            <a:r>
              <a:rPr lang="en-US" dirty="0"/>
              <a:t>up the </a:t>
            </a:r>
            <a:r>
              <a:rPr lang="en-US" dirty="0" smtClean="0"/>
              <a:t>environment.</a:t>
            </a:r>
            <a:endParaRPr lang="en-US" dirty="0"/>
          </a:p>
          <a:p>
            <a:endParaRPr lang="en-US" dirty="0"/>
          </a:p>
          <a:p>
            <a:r>
              <a:rPr lang="en-US" dirty="0"/>
              <a:t>&lt; 1% of prokaryotes (all of them bacteria) are thought to be human </a:t>
            </a:r>
            <a:r>
              <a:rPr lang="en-US" b="1" dirty="0">
                <a:solidFill>
                  <a:srgbClr val="6CB255"/>
                </a:solidFill>
              </a:rPr>
              <a:t>pathogens</a:t>
            </a:r>
            <a:r>
              <a:rPr lang="en-US" dirty="0"/>
              <a:t>. Some bacteria can contaminate food, causing spoilage or foodborne illness, which makes them subjects of concern in food preparation and safety.</a:t>
            </a:r>
          </a:p>
        </p:txBody>
      </p:sp>
      <p:sp>
        <p:nvSpPr>
          <p:cNvPr id="3" name="TextBox 2"/>
          <p:cNvSpPr txBox="1"/>
          <p:nvPr/>
        </p:nvSpPr>
        <p:spPr>
          <a:xfrm>
            <a:off x="1745039" y="306640"/>
            <a:ext cx="5919170"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Prokaryotic </a:t>
            </a:r>
            <a:r>
              <a:rPr lang="en-US" sz="2400" cap="all" spc="-60" dirty="0" smtClean="0">
                <a:solidFill>
                  <a:srgbClr val="6CB255"/>
                </a:solidFill>
                <a:latin typeface="+mj-lt"/>
                <a:ea typeface="+mj-ea"/>
                <a:cs typeface="+mj-cs"/>
              </a:rPr>
              <a:t>diversity (</a:t>
            </a:r>
            <a:r>
              <a:rPr lang="en-US" sz="2400" cap="all" spc="-60" dirty="0" err="1" smtClean="0">
                <a:solidFill>
                  <a:srgbClr val="6CB255"/>
                </a:solidFill>
                <a:latin typeface="+mj-lt"/>
                <a:ea typeface="+mj-ea"/>
                <a:cs typeface="+mj-cs"/>
              </a:rPr>
              <a:t>con’t</a:t>
            </a:r>
            <a:r>
              <a:rPr lang="en-US" sz="2400" cap="all" spc="-60" dirty="0" smtClean="0">
                <a:solidFill>
                  <a:srgbClr val="6CB255"/>
                </a:solidFill>
                <a:latin typeface="+mj-lt"/>
                <a:ea typeface="+mj-ea"/>
                <a:cs typeface="+mj-cs"/>
              </a:rPr>
              <a:t>)</a:t>
            </a:r>
            <a:endParaRPr lang="en-US" sz="2400" cap="all" spc="-60" dirty="0">
              <a:solidFill>
                <a:srgbClr val="6CB255"/>
              </a:solidFill>
              <a:latin typeface="+mj-lt"/>
              <a:ea typeface="+mj-ea"/>
              <a:cs typeface="+mj-cs"/>
            </a:endParaRPr>
          </a:p>
        </p:txBody>
      </p:sp>
      <p:pic>
        <p:nvPicPr>
          <p:cNvPr id="4" name="Picture 3"/>
          <p:cNvPicPr>
            <a:picLocks noChangeAspect="1"/>
          </p:cNvPicPr>
          <p:nvPr/>
        </p:nvPicPr>
        <p:blipFill>
          <a:blip r:embed="rId2"/>
          <a:stretch>
            <a:fillRect/>
          </a:stretch>
        </p:blipFill>
        <p:spPr>
          <a:xfrm>
            <a:off x="216385" y="4151443"/>
            <a:ext cx="4020568" cy="2600325"/>
          </a:xfrm>
          <a:prstGeom prst="rect">
            <a:avLst/>
          </a:prstGeom>
        </p:spPr>
      </p:pic>
      <p:pic>
        <p:nvPicPr>
          <p:cNvPr id="5" name="Picture 4"/>
          <p:cNvPicPr>
            <a:picLocks noChangeAspect="1"/>
          </p:cNvPicPr>
          <p:nvPr/>
        </p:nvPicPr>
        <p:blipFill>
          <a:blip r:embed="rId3"/>
          <a:stretch>
            <a:fillRect/>
          </a:stretch>
        </p:blipFill>
        <p:spPr>
          <a:xfrm>
            <a:off x="4362907" y="4095133"/>
            <a:ext cx="4543768" cy="2712946"/>
          </a:xfrm>
          <a:prstGeom prst="rect">
            <a:avLst/>
          </a:prstGeom>
        </p:spPr>
      </p:pic>
    </p:spTree>
    <p:extLst>
      <p:ext uri="{BB962C8B-B14F-4D97-AF65-F5344CB8AC3E}">
        <p14:creationId xmlns:p14="http://schemas.microsoft.com/office/powerpoint/2010/main" val="3206860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907" y="319881"/>
            <a:ext cx="6456641"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Symbiotic Relationships</a:t>
            </a:r>
          </a:p>
        </p:txBody>
      </p:sp>
      <p:sp>
        <p:nvSpPr>
          <p:cNvPr id="3" name="Rectangle 2"/>
          <p:cNvSpPr/>
          <p:nvPr/>
        </p:nvSpPr>
        <p:spPr>
          <a:xfrm>
            <a:off x="136112" y="1027057"/>
            <a:ext cx="8463436" cy="5078313"/>
          </a:xfrm>
          <a:prstGeom prst="rect">
            <a:avLst/>
          </a:prstGeom>
        </p:spPr>
        <p:txBody>
          <a:bodyPr wrap="square">
            <a:spAutoFit/>
          </a:bodyPr>
          <a:lstStyle/>
          <a:p>
            <a:pPr marL="285750" indent="-285750">
              <a:buFont typeface="Arial" panose="020B0604020202020204" pitchFamily="34" charset="0"/>
              <a:buChar char="•"/>
            </a:pPr>
            <a:r>
              <a:rPr lang="en-US" dirty="0"/>
              <a:t>Prokaryotes live in a </a:t>
            </a:r>
            <a:r>
              <a:rPr lang="en-US" b="1" dirty="0">
                <a:solidFill>
                  <a:srgbClr val="6CB255"/>
                </a:solidFill>
              </a:rPr>
              <a:t>community</a:t>
            </a:r>
            <a:r>
              <a:rPr lang="en-US" dirty="0"/>
              <a:t>, or a group of interacting populations of organisms</a:t>
            </a:r>
            <a:r>
              <a:rPr lang="en-US" dirty="0" smtClean="0"/>
              <a:t>.</a:t>
            </a:r>
          </a:p>
          <a:p>
            <a:r>
              <a:rPr lang="en-US" dirty="0" smtClean="0"/>
              <a:t> </a:t>
            </a:r>
          </a:p>
          <a:p>
            <a:pPr marL="285750" indent="-285750">
              <a:buFont typeface="Arial" panose="020B0604020202020204" pitchFamily="34" charset="0"/>
              <a:buChar char="•"/>
            </a:pPr>
            <a:r>
              <a:rPr lang="en-US" b="1" dirty="0">
                <a:solidFill>
                  <a:srgbClr val="6CB255"/>
                </a:solidFill>
              </a:rPr>
              <a:t>P</a:t>
            </a:r>
            <a:r>
              <a:rPr lang="en-US" b="1" dirty="0" smtClean="0">
                <a:solidFill>
                  <a:srgbClr val="6CB255"/>
                </a:solidFill>
              </a:rPr>
              <a:t>opulation</a:t>
            </a:r>
            <a:r>
              <a:rPr lang="en-US" dirty="0" smtClean="0"/>
              <a:t> </a:t>
            </a:r>
            <a:r>
              <a:rPr lang="en-US" dirty="0"/>
              <a:t>is a group </a:t>
            </a:r>
            <a:r>
              <a:rPr lang="en-US" dirty="0" smtClean="0"/>
              <a:t>of individual </a:t>
            </a:r>
            <a:r>
              <a:rPr lang="en-US" dirty="0"/>
              <a:t>organisms belonging to the same biological species and limited to a certain geographic area.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Populations </a:t>
            </a:r>
            <a:r>
              <a:rPr lang="en-US" dirty="0"/>
              <a:t>can have </a:t>
            </a:r>
            <a:r>
              <a:rPr lang="en-US" b="1" dirty="0">
                <a:solidFill>
                  <a:srgbClr val="6CB255"/>
                </a:solidFill>
              </a:rPr>
              <a:t>cooperative interactions</a:t>
            </a:r>
            <a:r>
              <a:rPr lang="en-US" dirty="0"/>
              <a:t>, which benefit the populations, or </a:t>
            </a:r>
            <a:r>
              <a:rPr lang="en-US" b="1" dirty="0">
                <a:solidFill>
                  <a:srgbClr val="6CB255"/>
                </a:solidFill>
              </a:rPr>
              <a:t>competitive interactions</a:t>
            </a:r>
            <a:r>
              <a:rPr lang="en-US" dirty="0"/>
              <a:t>, in which </a:t>
            </a:r>
            <a:r>
              <a:rPr lang="en-US" dirty="0" smtClean="0"/>
              <a:t>one population </a:t>
            </a:r>
            <a:r>
              <a:rPr lang="en-US" dirty="0"/>
              <a:t>competes with another for resources. The study of these interactions between populations is </a:t>
            </a:r>
            <a:r>
              <a:rPr lang="en-US" dirty="0" smtClean="0"/>
              <a:t>called </a:t>
            </a:r>
            <a:r>
              <a:rPr lang="en-US" b="1" dirty="0">
                <a:solidFill>
                  <a:srgbClr val="6CB255"/>
                </a:solidFill>
              </a:rPr>
              <a:t>microbial ecology</a:t>
            </a:r>
            <a:r>
              <a:rPr lang="en-US" b="1" dirty="0" smtClean="0">
                <a:solidFill>
                  <a:srgbClr val="6CB255"/>
                </a:solidFill>
              </a:rPr>
              <a:t>.</a:t>
            </a:r>
          </a:p>
          <a:p>
            <a:endParaRPr lang="en-US" b="1" dirty="0">
              <a:solidFill>
                <a:srgbClr val="6CB255"/>
              </a:solidFill>
            </a:endParaRPr>
          </a:p>
          <a:p>
            <a:r>
              <a:rPr lang="en-US" dirty="0"/>
              <a:t>Any interaction between different species </a:t>
            </a:r>
            <a:endParaRPr lang="en-US" dirty="0" smtClean="0"/>
          </a:p>
          <a:p>
            <a:r>
              <a:rPr lang="en-US" dirty="0" smtClean="0"/>
              <a:t>within </a:t>
            </a:r>
            <a:r>
              <a:rPr lang="en-US" dirty="0"/>
              <a:t>a community is called </a:t>
            </a:r>
            <a:r>
              <a:rPr lang="en-US" b="1" dirty="0">
                <a:solidFill>
                  <a:srgbClr val="6CB255"/>
                </a:solidFill>
              </a:rPr>
              <a:t>symbiosis</a:t>
            </a:r>
            <a:r>
              <a:rPr lang="en-US" dirty="0"/>
              <a:t>. </a:t>
            </a:r>
            <a:endParaRPr lang="en-US" dirty="0" smtClean="0"/>
          </a:p>
          <a:p>
            <a:r>
              <a:rPr lang="en-US" dirty="0" smtClean="0"/>
              <a:t>Such </a:t>
            </a:r>
            <a:r>
              <a:rPr lang="en-US" dirty="0"/>
              <a:t>interactions fall along </a:t>
            </a:r>
            <a:r>
              <a:rPr lang="en-US" dirty="0" smtClean="0"/>
              <a:t>a continuum </a:t>
            </a:r>
          </a:p>
          <a:p>
            <a:r>
              <a:rPr lang="en-US" dirty="0" smtClean="0"/>
              <a:t>between </a:t>
            </a:r>
            <a:r>
              <a:rPr lang="en-US" dirty="0"/>
              <a:t>opposition and cooperation. </a:t>
            </a:r>
            <a:endParaRPr lang="en-US" dirty="0" smtClean="0"/>
          </a:p>
          <a:p>
            <a:r>
              <a:rPr lang="en-US" dirty="0" smtClean="0"/>
              <a:t>Interactions </a:t>
            </a:r>
            <a:r>
              <a:rPr lang="en-US" dirty="0"/>
              <a:t>in a symbiotic relationship </a:t>
            </a:r>
            <a:r>
              <a:rPr lang="en-US" dirty="0" smtClean="0"/>
              <a:t>may </a:t>
            </a:r>
            <a:r>
              <a:rPr lang="en-US" dirty="0"/>
              <a:t>be </a:t>
            </a:r>
            <a:endParaRPr lang="en-US" dirty="0" smtClean="0"/>
          </a:p>
          <a:p>
            <a:r>
              <a:rPr lang="en-US" dirty="0" smtClean="0"/>
              <a:t>beneficial </a:t>
            </a:r>
            <a:r>
              <a:rPr lang="en-US" dirty="0"/>
              <a:t>or </a:t>
            </a:r>
            <a:r>
              <a:rPr lang="en-US" dirty="0" smtClean="0"/>
              <a:t>harmful, or </a:t>
            </a:r>
            <a:r>
              <a:rPr lang="en-US" dirty="0"/>
              <a:t>have </a:t>
            </a:r>
            <a:r>
              <a:rPr lang="en-US" dirty="0" smtClean="0"/>
              <a:t>no </a:t>
            </a:r>
            <a:r>
              <a:rPr lang="en-US" dirty="0"/>
              <a:t>effect on one </a:t>
            </a:r>
            <a:endParaRPr lang="en-US" dirty="0" smtClean="0"/>
          </a:p>
          <a:p>
            <a:r>
              <a:rPr lang="en-US" dirty="0" smtClean="0"/>
              <a:t>or </a:t>
            </a:r>
            <a:r>
              <a:rPr lang="en-US" dirty="0"/>
              <a:t>both of the species involved.</a:t>
            </a:r>
            <a:endParaRPr lang="en-US" b="1" dirty="0">
              <a:solidFill>
                <a:srgbClr val="6CB255"/>
              </a:solidFill>
            </a:endParaRPr>
          </a:p>
        </p:txBody>
      </p:sp>
      <p:pic>
        <p:nvPicPr>
          <p:cNvPr id="5" name="Picture 4"/>
          <p:cNvPicPr>
            <a:picLocks noChangeAspect="1"/>
          </p:cNvPicPr>
          <p:nvPr/>
        </p:nvPicPr>
        <p:blipFill>
          <a:blip r:embed="rId2"/>
          <a:stretch>
            <a:fillRect/>
          </a:stretch>
        </p:blipFill>
        <p:spPr>
          <a:xfrm>
            <a:off x="4986150" y="3929826"/>
            <a:ext cx="4046167" cy="2819787"/>
          </a:xfrm>
          <a:prstGeom prst="rect">
            <a:avLst/>
          </a:prstGeom>
        </p:spPr>
      </p:pic>
    </p:spTree>
    <p:extLst>
      <p:ext uri="{BB962C8B-B14F-4D97-AF65-F5344CB8AC3E}">
        <p14:creationId xmlns:p14="http://schemas.microsoft.com/office/powerpoint/2010/main" val="1027236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84" y="1033062"/>
            <a:ext cx="8697270" cy="5078313"/>
          </a:xfrm>
          <a:prstGeom prst="rect">
            <a:avLst/>
          </a:prstGeom>
        </p:spPr>
        <p:txBody>
          <a:bodyPr wrap="square">
            <a:spAutoFit/>
          </a:bodyPr>
          <a:lstStyle/>
          <a:p>
            <a:r>
              <a:rPr lang="en-US" b="1" dirty="0">
                <a:solidFill>
                  <a:srgbClr val="6CB255"/>
                </a:solidFill>
              </a:rPr>
              <a:t>Microbiome</a:t>
            </a:r>
            <a:r>
              <a:rPr lang="en-US" dirty="0" smtClean="0"/>
              <a:t> - all </a:t>
            </a:r>
            <a:r>
              <a:rPr lang="en-US" dirty="0"/>
              <a:t>prokaryotic and eukaryotic microorganisms that </a:t>
            </a:r>
            <a:r>
              <a:rPr lang="en-US" dirty="0" smtClean="0"/>
              <a:t>are associated </a:t>
            </a:r>
            <a:r>
              <a:rPr lang="en-US" dirty="0"/>
              <a:t>with a certain organism. Within the human microbiome, there are resident microbiota and </a:t>
            </a:r>
            <a:r>
              <a:rPr lang="en-US" dirty="0" smtClean="0"/>
              <a:t>transient microbiota.</a:t>
            </a:r>
          </a:p>
          <a:p>
            <a:r>
              <a:rPr lang="en-US" dirty="0" smtClean="0"/>
              <a:t> </a:t>
            </a:r>
          </a:p>
          <a:p>
            <a:r>
              <a:rPr lang="en-US" dirty="0" smtClean="0"/>
              <a:t>The </a:t>
            </a:r>
            <a:r>
              <a:rPr lang="en-US" b="1" dirty="0">
                <a:solidFill>
                  <a:srgbClr val="6CB255"/>
                </a:solidFill>
              </a:rPr>
              <a:t>resident</a:t>
            </a:r>
            <a:r>
              <a:rPr lang="en-US" dirty="0"/>
              <a:t> microbiota consists of microorganisms that </a:t>
            </a:r>
            <a:r>
              <a:rPr lang="en-US" b="1" dirty="0">
                <a:solidFill>
                  <a:srgbClr val="6CB255"/>
                </a:solidFill>
              </a:rPr>
              <a:t>constantly</a:t>
            </a:r>
            <a:r>
              <a:rPr lang="en-US" dirty="0"/>
              <a:t> live in or on our bodies</a:t>
            </a:r>
            <a:r>
              <a:rPr lang="en-US" dirty="0" smtClean="0"/>
              <a:t>. </a:t>
            </a:r>
          </a:p>
          <a:p>
            <a:pPr marL="285750" indent="-285750">
              <a:buFontTx/>
              <a:buChar char="-"/>
            </a:pPr>
            <a:r>
              <a:rPr lang="en-US" dirty="0" smtClean="0"/>
              <a:t>The </a:t>
            </a:r>
            <a:r>
              <a:rPr lang="en-US" dirty="0"/>
              <a:t>resident microbiota is </a:t>
            </a:r>
            <a:r>
              <a:rPr lang="en-US" dirty="0" smtClean="0"/>
              <a:t>diverse in </a:t>
            </a:r>
            <a:r>
              <a:rPr lang="en-US" dirty="0"/>
              <a:t>terms of </a:t>
            </a:r>
            <a:endParaRPr lang="en-US" dirty="0" smtClean="0"/>
          </a:p>
          <a:p>
            <a:r>
              <a:rPr lang="en-US" dirty="0" smtClean="0"/>
              <a:t>the </a:t>
            </a:r>
            <a:r>
              <a:rPr lang="en-US" dirty="0"/>
              <a:t>variety of species </a:t>
            </a:r>
            <a:r>
              <a:rPr lang="en-US" dirty="0" smtClean="0"/>
              <a:t>and in </a:t>
            </a:r>
            <a:r>
              <a:rPr lang="en-US" dirty="0"/>
              <a:t>terms of </a:t>
            </a:r>
            <a:r>
              <a:rPr lang="en-US" dirty="0" smtClean="0"/>
              <a:t>the </a:t>
            </a:r>
          </a:p>
          <a:p>
            <a:r>
              <a:rPr lang="en-US" dirty="0" smtClean="0"/>
              <a:t>preference </a:t>
            </a:r>
            <a:r>
              <a:rPr lang="en-US" dirty="0"/>
              <a:t>of different microorganisms for </a:t>
            </a:r>
            <a:endParaRPr lang="en-US" dirty="0" smtClean="0"/>
          </a:p>
          <a:p>
            <a:r>
              <a:rPr lang="en-US" dirty="0" smtClean="0"/>
              <a:t>different </a:t>
            </a:r>
            <a:r>
              <a:rPr lang="en-US" dirty="0"/>
              <a:t>areas of the human </a:t>
            </a:r>
            <a:r>
              <a:rPr lang="en-US" dirty="0" smtClean="0"/>
              <a:t>body.</a:t>
            </a:r>
          </a:p>
          <a:p>
            <a:pPr marL="285750" indent="-285750">
              <a:buFontTx/>
              <a:buChar char="-"/>
            </a:pPr>
            <a:r>
              <a:rPr lang="en-US" dirty="0" smtClean="0"/>
              <a:t>Microbiome </a:t>
            </a:r>
            <a:r>
              <a:rPr lang="en-US" dirty="0"/>
              <a:t>can also change over time </a:t>
            </a:r>
            <a:endParaRPr lang="en-US" dirty="0" smtClean="0"/>
          </a:p>
          <a:p>
            <a:r>
              <a:rPr lang="en-US" dirty="0" smtClean="0"/>
              <a:t>within the same </a:t>
            </a:r>
            <a:r>
              <a:rPr lang="en-US" dirty="0"/>
              <a:t>individual.</a:t>
            </a:r>
            <a:endParaRPr lang="en-US" dirty="0" smtClean="0"/>
          </a:p>
          <a:p>
            <a:endParaRPr lang="en-US" dirty="0"/>
          </a:p>
          <a:p>
            <a:r>
              <a:rPr lang="en-US" dirty="0" smtClean="0"/>
              <a:t>The term </a:t>
            </a:r>
            <a:r>
              <a:rPr lang="en-US" b="1" dirty="0">
                <a:solidFill>
                  <a:srgbClr val="6CB255"/>
                </a:solidFill>
              </a:rPr>
              <a:t>transient</a:t>
            </a:r>
            <a:r>
              <a:rPr lang="en-US" dirty="0" smtClean="0"/>
              <a:t> </a:t>
            </a:r>
            <a:r>
              <a:rPr lang="en-US" dirty="0"/>
              <a:t>microbiota refers to </a:t>
            </a:r>
            <a:endParaRPr lang="en-US" dirty="0" smtClean="0"/>
          </a:p>
          <a:p>
            <a:r>
              <a:rPr lang="en-US" dirty="0" smtClean="0"/>
              <a:t>microorganisms </a:t>
            </a:r>
            <a:r>
              <a:rPr lang="en-US" dirty="0"/>
              <a:t>that are only </a:t>
            </a:r>
            <a:r>
              <a:rPr lang="en-US" b="1" dirty="0">
                <a:solidFill>
                  <a:srgbClr val="6CB255"/>
                </a:solidFill>
              </a:rPr>
              <a:t>temporarily</a:t>
            </a:r>
            <a:r>
              <a:rPr lang="en-US" dirty="0"/>
              <a:t> found in the human body, and these </a:t>
            </a:r>
            <a:r>
              <a:rPr lang="en-US" dirty="0" smtClean="0"/>
              <a:t>may include </a:t>
            </a:r>
            <a:r>
              <a:rPr lang="en-US" dirty="0"/>
              <a:t>pathogenic </a:t>
            </a:r>
            <a:r>
              <a:rPr lang="en-US" dirty="0" smtClean="0"/>
              <a:t>microorganisms.</a:t>
            </a:r>
          </a:p>
          <a:p>
            <a:pPr marL="285750" indent="-285750">
              <a:buFontTx/>
              <a:buChar char="-"/>
            </a:pPr>
            <a:r>
              <a:rPr lang="en-US" dirty="0" smtClean="0"/>
              <a:t>Hygiene </a:t>
            </a:r>
            <a:r>
              <a:rPr lang="en-US" dirty="0"/>
              <a:t>and diet can alter both the resident </a:t>
            </a:r>
            <a:endParaRPr lang="en-US" dirty="0" smtClean="0"/>
          </a:p>
          <a:p>
            <a:r>
              <a:rPr lang="en-US" dirty="0" smtClean="0"/>
              <a:t>and </a:t>
            </a:r>
            <a:r>
              <a:rPr lang="en-US" dirty="0"/>
              <a:t>transient microbiota.</a:t>
            </a:r>
          </a:p>
        </p:txBody>
      </p:sp>
      <p:sp>
        <p:nvSpPr>
          <p:cNvPr id="3" name="Rectangle 2"/>
          <p:cNvSpPr/>
          <p:nvPr/>
        </p:nvSpPr>
        <p:spPr>
          <a:xfrm>
            <a:off x="3199294" y="325193"/>
            <a:ext cx="2908339" cy="461665"/>
          </a:xfrm>
          <a:prstGeom prst="rect">
            <a:avLst/>
          </a:prstGeom>
        </p:spPr>
        <p:txBody>
          <a:bodyPr wrap="square">
            <a:spAutoFit/>
          </a:bodyPr>
          <a:lstStyle/>
          <a:p>
            <a:pPr>
              <a:spcBef>
                <a:spcPct val="0"/>
              </a:spcBef>
            </a:pPr>
            <a:r>
              <a:rPr lang="en-US" sz="2400" cap="all" spc="-60" dirty="0">
                <a:solidFill>
                  <a:srgbClr val="6CB255"/>
                </a:solidFill>
                <a:latin typeface="+mj-lt"/>
                <a:ea typeface="+mj-ea"/>
                <a:cs typeface="+mj-cs"/>
              </a:rPr>
              <a:t>Microbiome</a:t>
            </a:r>
          </a:p>
        </p:txBody>
      </p:sp>
      <p:pic>
        <p:nvPicPr>
          <p:cNvPr id="4" name="Picture 3"/>
          <p:cNvPicPr>
            <a:picLocks noChangeAspect="1"/>
          </p:cNvPicPr>
          <p:nvPr/>
        </p:nvPicPr>
        <p:blipFill>
          <a:blip r:embed="rId2"/>
          <a:stretch>
            <a:fillRect/>
          </a:stretch>
        </p:blipFill>
        <p:spPr>
          <a:xfrm>
            <a:off x="5228717" y="2531213"/>
            <a:ext cx="3810000" cy="4238625"/>
          </a:xfrm>
          <a:prstGeom prst="rect">
            <a:avLst/>
          </a:prstGeom>
        </p:spPr>
      </p:pic>
    </p:spTree>
    <p:extLst>
      <p:ext uri="{BB962C8B-B14F-4D97-AF65-F5344CB8AC3E}">
        <p14:creationId xmlns:p14="http://schemas.microsoft.com/office/powerpoint/2010/main" val="39879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548640" y="5642817"/>
            <a:ext cx="8062912" cy="659535"/>
          </a:xfrm>
        </p:spPr>
        <p:txBody>
          <a:bodyPr>
            <a:normAutofit/>
          </a:bodyPr>
          <a:lstStyle/>
          <a:p>
            <a:pPr algn="r"/>
            <a:r>
              <a:rPr lang="en-US" sz="1400" dirty="0" smtClean="0">
                <a:solidFill>
                  <a:srgbClr val="6CB255"/>
                </a:solidFill>
              </a:rPr>
              <a:t>Figure 3.5</a:t>
            </a:r>
            <a:endParaRPr lang="en-US" sz="1400" dirty="0">
              <a:solidFill>
                <a:srgbClr val="6CB255"/>
              </a:solidFill>
            </a:endParaRPr>
          </a:p>
        </p:txBody>
      </p:sp>
      <p:pic>
        <p:nvPicPr>
          <p:cNvPr id="2" name="Picture Placeholder 1" descr="OSC_Microbio_03_02_Hook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5203" b="-15203"/>
          <a:stretch>
            <a:fillRect/>
          </a:stretch>
        </p:blipFill>
        <p:spPr>
          <a:xfrm>
            <a:off x="4782185" y="386604"/>
            <a:ext cx="4030663" cy="5256213"/>
          </a:xfrm>
        </p:spPr>
      </p:pic>
      <p:sp>
        <p:nvSpPr>
          <p:cNvPr id="14" name="Text Placeholder 13"/>
          <p:cNvSpPr>
            <a:spLocks noGrp="1"/>
          </p:cNvSpPr>
          <p:nvPr>
            <p:ph type="body" sz="quarter" idx="14"/>
          </p:nvPr>
        </p:nvSpPr>
        <p:spPr>
          <a:xfrm>
            <a:off x="908936" y="1437995"/>
            <a:ext cx="3913188" cy="5256973"/>
          </a:xfrm>
        </p:spPr>
        <p:txBody>
          <a:bodyPr>
            <a:noAutofit/>
          </a:bodyPr>
          <a:lstStyle/>
          <a:p>
            <a:r>
              <a:rPr lang="en-US" sz="1600" dirty="0">
                <a:solidFill>
                  <a:srgbClr val="000000"/>
                </a:solidFill>
              </a:rPr>
              <a:t>Robert Hooke (1635–1703) was the first to describe cells based upon his microscopic observations </a:t>
            </a:r>
            <a:r>
              <a:rPr lang="en-US" sz="1600" dirty="0" smtClean="0">
                <a:solidFill>
                  <a:srgbClr val="000000"/>
                </a:solidFill>
              </a:rPr>
              <a:t>of cork</a:t>
            </a:r>
            <a:r>
              <a:rPr lang="en-US" sz="1600" dirty="0">
                <a:solidFill>
                  <a:srgbClr val="000000"/>
                </a:solidFill>
              </a:rPr>
              <a:t>. This illustration was published in his work </a:t>
            </a:r>
            <a:r>
              <a:rPr lang="en-US" sz="1600" i="1" dirty="0">
                <a:solidFill>
                  <a:srgbClr val="000000"/>
                </a:solidFill>
              </a:rPr>
              <a:t>Micrographia</a:t>
            </a:r>
            <a:r>
              <a:rPr lang="en-US" sz="1600" dirty="0">
                <a:solidFill>
                  <a:srgbClr val="000000"/>
                </a:solidFill>
              </a:rPr>
              <a:t>.</a:t>
            </a: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4"/>
          <a:stretch>
            <a:fillRect/>
          </a:stretch>
        </p:blipFill>
        <p:spPr>
          <a:xfrm>
            <a:off x="1143001" y="3601907"/>
            <a:ext cx="4127862" cy="3089255"/>
          </a:xfrm>
          <a:prstGeom prst="rect">
            <a:avLst/>
          </a:prstGeom>
        </p:spPr>
      </p:pic>
      <p:sp>
        <p:nvSpPr>
          <p:cNvPr id="4" name="Rectangle 3"/>
          <p:cNvSpPr/>
          <p:nvPr/>
        </p:nvSpPr>
        <p:spPr>
          <a:xfrm>
            <a:off x="2210663" y="356516"/>
            <a:ext cx="2949269" cy="461665"/>
          </a:xfrm>
          <a:prstGeom prst="rect">
            <a:avLst/>
          </a:prstGeom>
        </p:spPr>
        <p:txBody>
          <a:bodyPr wrap="none">
            <a:spAutoFit/>
          </a:bodyPr>
          <a:lstStyle/>
          <a:p>
            <a:pPr algn="r">
              <a:spcBef>
                <a:spcPct val="0"/>
              </a:spcBef>
            </a:pPr>
            <a:r>
              <a:rPr lang="en-US" sz="2400" cap="all" spc="-60" dirty="0">
                <a:solidFill>
                  <a:srgbClr val="6CB255"/>
                </a:solidFill>
                <a:latin typeface="+mj-lt"/>
                <a:ea typeface="+mj-ea"/>
                <a:cs typeface="+mj-cs"/>
              </a:rPr>
              <a:t>Robert Hooke </a:t>
            </a:r>
          </a:p>
        </p:txBody>
      </p:sp>
    </p:spTree>
    <p:extLst>
      <p:ext uri="{BB962C8B-B14F-4D97-AF65-F5344CB8AC3E}">
        <p14:creationId xmlns:p14="http://schemas.microsoft.com/office/powerpoint/2010/main" val="1793688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3.6</a:t>
            </a:r>
            <a:endParaRPr lang="en-US" dirty="0"/>
          </a:p>
        </p:txBody>
      </p:sp>
      <p:pic>
        <p:nvPicPr>
          <p:cNvPr id="2" name="Picture Placeholder 1" descr="OSC_Microbio_03_02_VirchowRem.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0517" r="-20517"/>
          <a:stretch>
            <a:fillRect/>
          </a:stretch>
        </p:blipFill>
        <p:spPr/>
      </p:pic>
      <p:sp>
        <p:nvSpPr>
          <p:cNvPr id="7" name="Text Placeholder 6"/>
          <p:cNvSpPr>
            <a:spLocks noGrp="1"/>
          </p:cNvSpPr>
          <p:nvPr>
            <p:ph type="body" sz="quarter" idx="14"/>
          </p:nvPr>
        </p:nvSpPr>
        <p:spPr/>
        <p:txBody>
          <a:bodyPr>
            <a:noAutofit/>
          </a:bodyPr>
          <a:lstStyle/>
          <a:p>
            <a:pPr marL="342900" indent="-342900">
              <a:buFontTx/>
              <a:buAutoNum type="alphaLcParenBoth"/>
            </a:pPr>
            <a:r>
              <a:rPr lang="en-US" sz="1600" dirty="0" smtClean="0"/>
              <a:t>Rudolf </a:t>
            </a:r>
            <a:r>
              <a:rPr lang="en-US" sz="1600" dirty="0"/>
              <a:t>Virchow (1821–1902) popularized the cell theory in an 1855 essay entitled “</a:t>
            </a:r>
            <a:r>
              <a:rPr lang="en-US" sz="1600" dirty="0" smtClean="0"/>
              <a:t>Cellular Pathology</a:t>
            </a:r>
            <a:r>
              <a:rPr lang="en-US" sz="1600" dirty="0"/>
              <a:t>.”</a:t>
            </a:r>
            <a:r>
              <a:rPr lang="en-US" sz="1600" dirty="0" smtClean="0"/>
              <a:t> </a:t>
            </a:r>
            <a:endParaRPr lang="en-US" sz="1600" dirty="0"/>
          </a:p>
          <a:p>
            <a:pPr marL="342900" indent="-342900">
              <a:buFontTx/>
              <a:buAutoNum type="alphaLcParenBoth"/>
            </a:pPr>
            <a:r>
              <a:rPr lang="en-US" sz="1600" dirty="0" smtClean="0"/>
              <a:t>The </a:t>
            </a:r>
            <a:r>
              <a:rPr lang="en-US" sz="1600" dirty="0"/>
              <a:t>idea that all cells originate from other cells was first published in 1852 by </a:t>
            </a:r>
            <a:r>
              <a:rPr lang="en-US" sz="1600" dirty="0" smtClean="0"/>
              <a:t>his contemporary </a:t>
            </a:r>
            <a:r>
              <a:rPr lang="en-US" sz="1600" dirty="0"/>
              <a:t>and former colleague Robert Remak (1815–1865).</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78014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971266"/>
            <a:ext cx="8062912" cy="659535"/>
          </a:xfrm>
        </p:spPr>
        <p:txBody>
          <a:bodyPr>
            <a:normAutofit/>
          </a:bodyPr>
          <a:lstStyle/>
          <a:p>
            <a:r>
              <a:rPr lang="en-US" sz="1400" dirty="0"/>
              <a:t>Figure </a:t>
            </a:r>
            <a:r>
              <a:rPr lang="en-US" sz="1400" dirty="0" smtClean="0"/>
              <a:t>3.7</a:t>
            </a:r>
            <a:endParaRPr lang="en-US" sz="1400" dirty="0"/>
          </a:p>
        </p:txBody>
      </p:sp>
      <p:pic>
        <p:nvPicPr>
          <p:cNvPr id="2" name="Picture Placeholder 1" descr="OSC_Microbio_03_02_Endosymbio.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856" r="-14856"/>
          <a:stretch>
            <a:fillRect/>
          </a:stretch>
        </p:blipFill>
        <p:spPr>
          <a:xfrm>
            <a:off x="522513" y="2800963"/>
            <a:ext cx="8062913" cy="3500071"/>
          </a:xfrm>
        </p:spPr>
      </p:pic>
      <p:sp>
        <p:nvSpPr>
          <p:cNvPr id="7" name="Text Placeholder 6"/>
          <p:cNvSpPr>
            <a:spLocks noGrp="1"/>
          </p:cNvSpPr>
          <p:nvPr>
            <p:ph type="body" sz="quarter" idx="14"/>
          </p:nvPr>
        </p:nvSpPr>
        <p:spPr>
          <a:xfrm>
            <a:off x="333103" y="1194807"/>
            <a:ext cx="8062912" cy="1166382"/>
          </a:xfrm>
        </p:spPr>
        <p:txBody>
          <a:bodyPr>
            <a:normAutofit/>
          </a:bodyPr>
          <a:lstStyle/>
          <a:p>
            <a:r>
              <a:rPr lang="en-US" sz="1600" dirty="0"/>
              <a:t>According to the endosymbiotic theory, mitochondria and chloroplasts are each derived from the </a:t>
            </a:r>
            <a:r>
              <a:rPr lang="en-US" sz="1600" dirty="0" smtClean="0"/>
              <a:t>uptake of </a:t>
            </a:r>
            <a:r>
              <a:rPr lang="en-US" sz="1600" dirty="0"/>
              <a:t>bacteria. These bacteria established a symbiotic relationship with their host cell that eventually led to the </a:t>
            </a:r>
            <a:r>
              <a:rPr lang="en-US" sz="1600" dirty="0" smtClean="0"/>
              <a:t>bacteria evolving </a:t>
            </a:r>
            <a:r>
              <a:rPr lang="en-US" sz="1600" dirty="0"/>
              <a:t>into mitochondria and chloroplasts.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735659" y="333103"/>
            <a:ext cx="5257800"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THE ENDOSYMBIOTIC </a:t>
            </a:r>
            <a:r>
              <a:rPr lang="en-US" sz="2400" cap="all" spc="-60" dirty="0" err="1">
                <a:solidFill>
                  <a:srgbClr val="6CB255"/>
                </a:solidFill>
                <a:latin typeface="+mj-lt"/>
                <a:ea typeface="+mj-ea"/>
                <a:cs typeface="+mj-cs"/>
              </a:rPr>
              <a:t>tHEORY</a:t>
            </a:r>
            <a:endParaRPr lang="en-US" sz="2400" cap="all" spc="-60" dirty="0">
              <a:solidFill>
                <a:srgbClr val="6CB255"/>
              </a:solidFill>
              <a:latin typeface="+mj-lt"/>
              <a:ea typeface="+mj-ea"/>
              <a:cs typeface="+mj-cs"/>
            </a:endParaRPr>
          </a:p>
        </p:txBody>
      </p:sp>
    </p:spTree>
    <p:extLst>
      <p:ext uri="{BB962C8B-B14F-4D97-AF65-F5344CB8AC3E}">
        <p14:creationId xmlns:p14="http://schemas.microsoft.com/office/powerpoint/2010/main" val="3695968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8417" y="5979038"/>
            <a:ext cx="8062912" cy="659535"/>
          </a:xfrm>
        </p:spPr>
        <p:txBody>
          <a:bodyPr>
            <a:normAutofit/>
          </a:bodyPr>
          <a:lstStyle/>
          <a:p>
            <a:r>
              <a:rPr lang="en-US" sz="1400" dirty="0"/>
              <a:t>Figure 3.8</a:t>
            </a:r>
          </a:p>
        </p:txBody>
      </p:sp>
      <p:pic>
        <p:nvPicPr>
          <p:cNvPr id="2" name="Picture Placeholder 1" descr="OSC_Microbio_03_02_Semmelwei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542" b="-5542"/>
          <a:stretch>
            <a:fillRect/>
          </a:stretch>
        </p:blipFill>
        <p:spPr>
          <a:xfrm>
            <a:off x="457200" y="1180103"/>
            <a:ext cx="4032250" cy="5256213"/>
          </a:xfrm>
        </p:spPr>
      </p:pic>
      <p:sp>
        <p:nvSpPr>
          <p:cNvPr id="14" name="Text Placeholder 13"/>
          <p:cNvSpPr>
            <a:spLocks noGrp="1"/>
          </p:cNvSpPr>
          <p:nvPr>
            <p:ph type="body" sz="quarter" idx="14"/>
          </p:nvPr>
        </p:nvSpPr>
        <p:spPr>
          <a:xfrm>
            <a:off x="4861651" y="1395000"/>
            <a:ext cx="3913188" cy="5256973"/>
          </a:xfrm>
        </p:spPr>
        <p:txBody>
          <a:bodyPr>
            <a:noAutofit/>
          </a:bodyPr>
          <a:lstStyle/>
          <a:p>
            <a:r>
              <a:rPr lang="en-US" sz="1600" dirty="0">
                <a:solidFill>
                  <a:schemeClr val="tx1"/>
                </a:solidFill>
              </a:rPr>
              <a:t>Ignaz Semmelweis (1818–1865) was a proponent of the importance of handwashing to prevent </a:t>
            </a:r>
            <a:r>
              <a:rPr lang="en-US" sz="1600" dirty="0" smtClean="0">
                <a:solidFill>
                  <a:schemeClr val="tx1"/>
                </a:solidFill>
              </a:rPr>
              <a:t>transfer of </a:t>
            </a:r>
            <a:r>
              <a:rPr lang="en-US" sz="1600" dirty="0">
                <a:solidFill>
                  <a:schemeClr val="tx1"/>
                </a:solidFill>
              </a:rPr>
              <a:t>disease between patients by physicians.</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749790" y="475560"/>
            <a:ext cx="5479320"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The Germ Theory of Disease</a:t>
            </a:r>
          </a:p>
        </p:txBody>
      </p:sp>
    </p:spTree>
    <p:extLst>
      <p:ext uri="{BB962C8B-B14F-4D97-AF65-F5344CB8AC3E}">
        <p14:creationId xmlns:p14="http://schemas.microsoft.com/office/powerpoint/2010/main" val="1532364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8640" y="4464099"/>
            <a:ext cx="8062912" cy="659535"/>
          </a:xfrm>
        </p:spPr>
        <p:txBody>
          <a:bodyPr>
            <a:normAutofit/>
          </a:bodyPr>
          <a:lstStyle/>
          <a:p>
            <a:r>
              <a:rPr lang="en-US" sz="1400" dirty="0"/>
              <a:t>Figure </a:t>
            </a:r>
            <a:r>
              <a:rPr lang="en-US" sz="1400" dirty="0" smtClean="0"/>
              <a:t>3.9</a:t>
            </a:r>
            <a:endParaRPr lang="en-US" sz="1400" dirty="0"/>
          </a:p>
        </p:txBody>
      </p:sp>
      <p:pic>
        <p:nvPicPr>
          <p:cNvPr id="2" name="Picture Placeholder 1" descr="OSC_Microbio_03_02_ListerKoch.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6733" r="-26733"/>
          <a:stretch>
            <a:fillRect/>
          </a:stretch>
        </p:blipFill>
        <p:spPr>
          <a:xfrm>
            <a:off x="548639" y="1293795"/>
            <a:ext cx="8062913" cy="3500071"/>
          </a:xfrm>
        </p:spPr>
      </p:pic>
      <p:sp>
        <p:nvSpPr>
          <p:cNvPr id="7" name="Text Placeholder 6"/>
          <p:cNvSpPr>
            <a:spLocks noGrp="1"/>
          </p:cNvSpPr>
          <p:nvPr>
            <p:ph type="body" sz="quarter" idx="14"/>
          </p:nvPr>
        </p:nvSpPr>
        <p:spPr>
          <a:xfrm>
            <a:off x="457200" y="5248931"/>
            <a:ext cx="8062912" cy="1166382"/>
          </a:xfrm>
        </p:spPr>
        <p:txBody>
          <a:bodyPr>
            <a:noAutofit/>
          </a:bodyPr>
          <a:lstStyle/>
          <a:p>
            <a:pPr marL="342900" indent="-342900">
              <a:buFontTx/>
              <a:buAutoNum type="alphaLcParenBoth"/>
            </a:pPr>
            <a:r>
              <a:rPr lang="en-US" sz="1560" dirty="0" smtClean="0"/>
              <a:t>Joseph </a:t>
            </a:r>
            <a:r>
              <a:rPr lang="en-US" sz="1560" dirty="0"/>
              <a:t>Lister developed procedures for the proper care of surgical wounds and the sterilization </a:t>
            </a:r>
            <a:r>
              <a:rPr lang="en-US" sz="1560" dirty="0" smtClean="0"/>
              <a:t>of surgical </a:t>
            </a:r>
            <a:r>
              <a:rPr lang="en-US" sz="1560" dirty="0"/>
              <a:t>equipment.</a:t>
            </a:r>
            <a:r>
              <a:rPr lang="en-US" sz="1560" dirty="0" smtClean="0"/>
              <a:t> </a:t>
            </a:r>
            <a:endParaRPr lang="en-US" sz="1560" dirty="0"/>
          </a:p>
          <a:p>
            <a:pPr marL="342900" indent="-342900">
              <a:buFontTx/>
              <a:buAutoNum type="alphaLcParenBoth"/>
            </a:pPr>
            <a:r>
              <a:rPr lang="en-US" sz="1560" dirty="0" smtClean="0"/>
              <a:t>Robert </a:t>
            </a:r>
            <a:r>
              <a:rPr lang="en-US" sz="1560" dirty="0"/>
              <a:t>Koch established a protocol to determine the cause of infectious disease. </a:t>
            </a:r>
            <a:r>
              <a:rPr lang="en-US" sz="1560" dirty="0" smtClean="0"/>
              <a:t>Both scientists </a:t>
            </a:r>
            <a:r>
              <a:rPr lang="en-US" sz="1560" dirty="0"/>
              <a:t>contributed significantly to the acceptance of the germ theory of disease.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704701" y="429888"/>
            <a:ext cx="6211389" cy="461665"/>
          </a:xfrm>
          <a:prstGeom prst="rect">
            <a:avLst/>
          </a:prstGeom>
        </p:spPr>
        <p:txBody>
          <a:bodyPr wrap="square">
            <a:spAutoFit/>
          </a:bodyPr>
          <a:lstStyle/>
          <a:p>
            <a:pPr lvl="0">
              <a:spcBef>
                <a:spcPct val="0"/>
              </a:spcBef>
            </a:pPr>
            <a:r>
              <a:rPr lang="en-US" sz="2400" cap="all" spc="-60" dirty="0">
                <a:solidFill>
                  <a:srgbClr val="6CB255"/>
                </a:solidFill>
                <a:latin typeface="Arial Black"/>
              </a:rPr>
              <a:t>The Germ Theory of Disease</a:t>
            </a:r>
          </a:p>
        </p:txBody>
      </p:sp>
    </p:spTree>
    <p:extLst>
      <p:ext uri="{BB962C8B-B14F-4D97-AF65-F5344CB8AC3E}">
        <p14:creationId xmlns:p14="http://schemas.microsoft.com/office/powerpoint/2010/main" val="2060864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1400" dirty="0"/>
              <a:t>Figure </a:t>
            </a:r>
            <a:r>
              <a:rPr lang="en-US" sz="1400" dirty="0" smtClean="0"/>
              <a:t>3.11</a:t>
            </a:r>
            <a:endParaRPr lang="en-US" sz="1400" dirty="0"/>
          </a:p>
        </p:txBody>
      </p:sp>
      <p:pic>
        <p:nvPicPr>
          <p:cNvPr id="2" name="Picture Placeholder 1" descr="OSC_Microbio_03_02_GermTimeln.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40706" r="-40706"/>
          <a:stretch>
            <a:fillRect/>
          </a:stretch>
        </p:blipFill>
        <p:spPr>
          <a:xfrm>
            <a:off x="-1132607" y="1147443"/>
            <a:ext cx="10834502" cy="4703204"/>
          </a:xfrm>
        </p:spPr>
      </p:pic>
      <p:sp>
        <p:nvSpPr>
          <p:cNvPr id="7" name="Text Placeholder 6"/>
          <p:cNvSpPr>
            <a:spLocks noGrp="1"/>
          </p:cNvSpPr>
          <p:nvPr>
            <p:ph type="body" sz="quarter" idx="14"/>
          </p:nvPr>
        </p:nvSpPr>
        <p:spPr>
          <a:xfrm>
            <a:off x="1081088" y="6106754"/>
            <a:ext cx="8062912" cy="1166382"/>
          </a:xfrm>
        </p:spPr>
        <p:txBody>
          <a:bodyPr>
            <a:normAutofit/>
          </a:bodyPr>
          <a:lstStyle/>
          <a:p>
            <a:r>
              <a:rPr lang="en-US" sz="1600" dirty="0"/>
              <a:t>(credit “swan-neck flask”: modification of work by Wellcome Images)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09259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641</TotalTime>
  <Words>1993</Words>
  <Application>Microsoft Office PowerPoint</Application>
  <PresentationFormat>On-screen Show (4:3)</PresentationFormat>
  <Paragraphs>139</Paragraphs>
  <Slides>34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Arial Black</vt:lpstr>
      <vt:lpstr>Calibri</vt:lpstr>
      <vt:lpstr>Essential</vt:lpstr>
      <vt:lpstr>PowerPoint Presentation</vt:lpstr>
      <vt:lpstr>Figure 3.1</vt:lpstr>
      <vt:lpstr>Figure 3.4</vt:lpstr>
      <vt:lpstr>Figure 3.5</vt:lpstr>
      <vt:lpstr>Figure 3.6</vt:lpstr>
      <vt:lpstr>Figure 3.7</vt:lpstr>
      <vt:lpstr>Figure 3.8</vt:lpstr>
      <vt:lpstr>Figure 3.9</vt:lpstr>
      <vt:lpstr>Figure 3.11</vt:lpstr>
      <vt:lpstr>Figure 3.13</vt:lpstr>
      <vt:lpstr>Figure 3.15</vt:lpstr>
      <vt:lpstr>Figure 3.16</vt:lpstr>
      <vt:lpstr>Figure 3.17</vt:lpstr>
      <vt:lpstr>Figure 3.18</vt:lpstr>
      <vt:lpstr>Figure 3.19</vt:lpstr>
      <vt:lpstr>Figure 3.20</vt:lpstr>
      <vt:lpstr>Figure 3.21</vt:lpstr>
      <vt:lpstr>Figure 3.22</vt:lpstr>
      <vt:lpstr>Figure 3.23</vt:lpstr>
      <vt:lpstr>Figure 3.24</vt:lpstr>
      <vt:lpstr>Figure 3.30</vt:lpstr>
      <vt:lpstr>Figure 3.35</vt:lpstr>
      <vt:lpstr>nucleus</vt:lpstr>
      <vt:lpstr>RER and SER</vt:lpstr>
      <vt:lpstr>Golgi apparatus </vt:lpstr>
      <vt:lpstr>peroxisome</vt:lpstr>
      <vt:lpstr>mitochondria</vt:lpstr>
      <vt:lpstr>Figure 3.51</vt:lpstr>
      <vt:lpstr>endocytosis</vt:lpstr>
      <vt:lpstr>Figure 3.53</vt:lpstr>
      <vt:lpstr>PowerPoint Presentation</vt:lpstr>
      <vt:lpstr>PowerPoint Presentation</vt:lpstr>
      <vt:lpstr>PowerPoint Presentation</vt:lpstr>
      <vt:lpstr>PowerPoint Presentation</vt:lpstr>
    </vt:vector>
  </TitlesOfParts>
  <Company>WNI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Lena Green</cp:lastModifiedBy>
  <cp:revision>79</cp:revision>
  <dcterms:created xsi:type="dcterms:W3CDTF">2012-06-04T02:13:36Z</dcterms:created>
  <dcterms:modified xsi:type="dcterms:W3CDTF">2017-10-27T04:39:46Z</dcterms:modified>
</cp:coreProperties>
</file>