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42"/>
  </p:notesMasterIdLst>
  <p:handoutMasterIdLst>
    <p:handoutMasterId r:id="rId43"/>
  </p:handoutMasterIdLst>
  <p:sldIdLst>
    <p:sldId id="256" r:id="rId2"/>
    <p:sldId id="307" r:id="rId3"/>
    <p:sldId id="308" r:id="rId4"/>
    <p:sldId id="309" r:id="rId5"/>
    <p:sldId id="281" r:id="rId6"/>
    <p:sldId id="303" r:id="rId7"/>
    <p:sldId id="282" r:id="rId8"/>
    <p:sldId id="310" r:id="rId9"/>
    <p:sldId id="284" r:id="rId10"/>
    <p:sldId id="286" r:id="rId11"/>
    <p:sldId id="278" r:id="rId12"/>
    <p:sldId id="285" r:id="rId13"/>
    <p:sldId id="288" r:id="rId14"/>
    <p:sldId id="289" r:id="rId15"/>
    <p:sldId id="290" r:id="rId16"/>
    <p:sldId id="291" r:id="rId17"/>
    <p:sldId id="292" r:id="rId18"/>
    <p:sldId id="293" r:id="rId19"/>
    <p:sldId id="304" r:id="rId20"/>
    <p:sldId id="295" r:id="rId21"/>
    <p:sldId id="297" r:id="rId22"/>
    <p:sldId id="305" r:id="rId23"/>
    <p:sldId id="306" r:id="rId24"/>
    <p:sldId id="287" r:id="rId25"/>
    <p:sldId id="311" r:id="rId26"/>
    <p:sldId id="312" r:id="rId27"/>
    <p:sldId id="313" r:id="rId28"/>
    <p:sldId id="315" r:id="rId29"/>
    <p:sldId id="314" r:id="rId30"/>
    <p:sldId id="316" r:id="rId31"/>
    <p:sldId id="317" r:id="rId32"/>
    <p:sldId id="318" r:id="rId33"/>
    <p:sldId id="319" r:id="rId34"/>
    <p:sldId id="320" r:id="rId35"/>
    <p:sldId id="321" r:id="rId36"/>
    <p:sldId id="322" r:id="rId37"/>
    <p:sldId id="323" r:id="rId38"/>
    <p:sldId id="324" r:id="rId39"/>
    <p:sldId id="325" r:id="rId40"/>
    <p:sldId id="32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B255"/>
    <a:srgbClr val="E5D419"/>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9" autoAdjust="0"/>
    <p:restoredTop sz="98521" autoAdjust="0"/>
  </p:normalViewPr>
  <p:slideViewPr>
    <p:cSldViewPr snapToGrid="0" snapToObjects="1">
      <p:cViewPr varScale="1">
        <p:scale>
          <a:sx n="143" d="100"/>
          <a:sy n="143" d="100"/>
        </p:scale>
        <p:origin x="1104"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t>10/6/2017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7605E-0587-4217-B0AA-EED6F7CDD2EC}" type="datetimeFigureOut">
              <a:rPr lang="en-US" smtClean="0"/>
              <a:t>10/6/2017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A517DA-D2D2-4184-8DFD-00509D7DBCA9}" type="slidenum">
              <a:rPr lang="en-US" smtClean="0"/>
              <a:t>‹#›</a:t>
            </a:fld>
            <a:endParaRPr lang="en-US"/>
          </a:p>
        </p:txBody>
      </p:sp>
    </p:spTree>
    <p:extLst>
      <p:ext uri="{BB962C8B-B14F-4D97-AF65-F5344CB8AC3E}">
        <p14:creationId xmlns:p14="http://schemas.microsoft.com/office/powerpoint/2010/main" val="2597947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sz="1200" kern="1200" dirty="0">
                <a:solidFill>
                  <a:schemeClr val="tx1"/>
                </a:solidFill>
                <a:latin typeface="+mn-lt"/>
                <a:ea typeface="+mn-ea"/>
                <a:cs typeface="+mn-cs"/>
              </a:rPr>
              <a:t>Such microscopic organisms are collectively referred to as microorganisms (my′′- </a:t>
            </a:r>
            <a:r>
              <a:rPr lang="en-US" sz="1200" kern="1200" dirty="0" err="1">
                <a:solidFill>
                  <a:schemeClr val="tx1"/>
                </a:solidFill>
                <a:latin typeface="+mn-lt"/>
                <a:ea typeface="+mn-ea"/>
                <a:cs typeface="+mn-cs"/>
              </a:rPr>
              <a:t>kroh</a:t>
            </a:r>
            <a:r>
              <a:rPr lang="en-US" sz="1200" kern="1200" dirty="0">
                <a:solidFill>
                  <a:schemeClr val="tx1"/>
                </a:solidFill>
                <a:latin typeface="+mn-lt"/>
                <a:ea typeface="+mn-ea"/>
                <a:cs typeface="+mn-cs"/>
              </a:rPr>
              <a:t>-or′-gun-</a:t>
            </a:r>
            <a:r>
              <a:rPr lang="en-US" sz="1200" kern="1200" dirty="0" err="1">
                <a:solidFill>
                  <a:schemeClr val="tx1"/>
                </a:solidFill>
                <a:latin typeface="+mn-lt"/>
                <a:ea typeface="+mn-ea"/>
                <a:cs typeface="+mn-cs"/>
              </a:rPr>
              <a:t>izms</a:t>
            </a:r>
            <a:r>
              <a:rPr lang="en-US" sz="1200" kern="1200" dirty="0">
                <a:solidFill>
                  <a:schemeClr val="tx1"/>
                </a:solidFill>
                <a:latin typeface="+mn-lt"/>
                <a:ea typeface="+mn-ea"/>
                <a:cs typeface="+mn-cs"/>
              </a:rPr>
              <a:t>), microbes, or several other terms depending on the kind of microbe or the purpose. In the context of infection and disease, some people call them germs, viruses, or agents; others even call them “bugs”; but none of these terms are clear.</a:t>
            </a:r>
            <a:r>
              <a:rPr lang="en-US" sz="1200" kern="1200" baseline="0" dirty="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60CB960-2839-48FF-83AB-5BC135599BA4}" type="slidenum">
              <a:rPr lang="en-US" smtClean="0"/>
              <a:t>2</a:t>
            </a:fld>
            <a:endParaRPr lang="en-US"/>
          </a:p>
        </p:txBody>
      </p:sp>
    </p:spTree>
    <p:extLst>
      <p:ext uri="{BB962C8B-B14F-4D97-AF65-F5344CB8AC3E}">
        <p14:creationId xmlns:p14="http://schemas.microsoft.com/office/powerpoint/2010/main" val="3043860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latin typeface="+mn-lt"/>
                <a:ea typeface="+mn-ea"/>
                <a:cs typeface="+mn-cs"/>
              </a:rPr>
              <a:t>There are several major groups of microorganisms that we’ll be studying.</a:t>
            </a:r>
            <a:r>
              <a:rPr lang="en-US" sz="1200" kern="1200" baseline="0" dirty="0">
                <a:solidFill>
                  <a:schemeClr val="tx1"/>
                </a:solidFill>
                <a:latin typeface="+mn-lt"/>
                <a:ea typeface="+mn-ea"/>
                <a:cs typeface="+mn-cs"/>
              </a:rPr>
              <a:t> </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Certain invertebrate animals—such as helminths (worms), many of which can be seen with the naked eye, are also included in the study of infectious diseases because of the way they are transmitted and the way the body responds to them, though they are not microorganisms.</a:t>
            </a:r>
          </a:p>
          <a:p>
            <a:endParaRPr lang="en-US" sz="1200" kern="1200" dirty="0">
              <a:solidFill>
                <a:schemeClr val="tx1"/>
              </a:solidFill>
              <a:latin typeface="+mn-lt"/>
              <a:ea typeface="+mn-ea"/>
              <a:cs typeface="+mn-cs"/>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E93C7A7-6AE6-45C7-B86E-7FCC5B6DCD17}" type="slidenum">
              <a:rPr lang="en-US" altLang="en-US"/>
              <a:pPr/>
              <a:t>3</a:t>
            </a:fld>
            <a:endParaRPr lang="en-US" altLang="en-US"/>
          </a:p>
        </p:txBody>
      </p:sp>
    </p:spTree>
    <p:extLst>
      <p:ext uri="{BB962C8B-B14F-4D97-AF65-F5344CB8AC3E}">
        <p14:creationId xmlns:p14="http://schemas.microsoft.com/office/powerpoint/2010/main" val="3088208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latin typeface="+mn-lt"/>
                <a:ea typeface="+mn-ea"/>
                <a:cs typeface="+mn-cs"/>
              </a:rPr>
              <a:t>In general, bacterial and archaeal cells are about 10 times smaller than eukaryotic cells, and they generally lack many of the eukaryotic cell structures such as organelles. Organelles are small, double-membrane-bound structures in the eukaryotic cell that perform specific functions and include the nucleus, mitochondria, and chloroplasts.</a:t>
            </a:r>
          </a:p>
          <a:p>
            <a:r>
              <a:rPr lang="en-US" sz="1200" kern="1200" dirty="0">
                <a:solidFill>
                  <a:schemeClr val="tx1"/>
                </a:solidFill>
                <a:latin typeface="+mn-lt"/>
                <a:ea typeface="+mn-ea"/>
                <a:cs typeface="+mn-cs"/>
              </a:rPr>
              <a:t> </a:t>
            </a:r>
            <a:endParaRPr lang="en-US" altLang="en-US" dirty="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287C1D1-C433-4E32-AD16-72C54CC81AAB}" type="slidenum">
              <a:rPr lang="en-US" altLang="en-US"/>
              <a:pPr/>
              <a:t>4</a:t>
            </a:fld>
            <a:endParaRPr lang="en-US" altLang="en-US"/>
          </a:p>
        </p:txBody>
      </p:sp>
    </p:spTree>
    <p:extLst>
      <p:ext uri="{BB962C8B-B14F-4D97-AF65-F5344CB8AC3E}">
        <p14:creationId xmlns:p14="http://schemas.microsoft.com/office/powerpoint/2010/main" val="3310450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October 6, 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October 6,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October 6, 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October 6,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D064277-2A2E-404A-BC3C-7DAF78FD78EA}" type="datetimeFigureOut">
              <a:rPr lang="en-US" smtClean="0"/>
              <a:t>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86E4F-23F2-4FFD-8FFF-7A11A87FF275}" type="slidenum">
              <a:rPr lang="en-US" smtClean="0"/>
              <a:t>‹#›</a:t>
            </a:fld>
            <a:endParaRPr lang="en-US"/>
          </a:p>
        </p:txBody>
      </p:sp>
    </p:spTree>
    <p:extLst>
      <p:ext uri="{BB962C8B-B14F-4D97-AF65-F5344CB8AC3E}">
        <p14:creationId xmlns:p14="http://schemas.microsoft.com/office/powerpoint/2010/main" val="3086458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64277-2A2E-404A-BC3C-7DAF78FD78EA}" type="datetimeFigureOut">
              <a:rPr lang="en-US" smtClean="0"/>
              <a:t>10/6/2017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86E4F-23F2-4FFD-8FFF-7A11A87FF275}" type="slidenum">
              <a:rPr lang="en-US" smtClean="0"/>
              <a:t>‹#›</a:t>
            </a:fld>
            <a:endParaRPr lang="en-US"/>
          </a:p>
        </p:txBody>
      </p:sp>
    </p:spTree>
    <p:extLst>
      <p:ext uri="{BB962C8B-B14F-4D97-AF65-F5344CB8AC3E}">
        <p14:creationId xmlns:p14="http://schemas.microsoft.com/office/powerpoint/2010/main" val="3304970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October 6, 2017</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 id="2147483921" r:id="rId5"/>
    <p:sldLayoutId id="2147483922" r:id="rId6"/>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dirty="0"/>
              <a:t>microbiology</a:t>
            </a:r>
          </a:p>
          <a:p>
            <a:pPr algn="ctr"/>
            <a:endParaRPr lang="en-US" sz="1800" cap="none" dirty="0">
              <a:solidFill>
                <a:schemeClr val="accent3">
                  <a:lumMod val="20000"/>
                  <a:lumOff val="80000"/>
                </a:schemeClr>
              </a:solidFill>
              <a:latin typeface="+mn-lt"/>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562758" y="2517984"/>
            <a:ext cx="2010682" cy="2602716"/>
          </a:xfrm>
          <a:prstGeom prst="rect">
            <a:avLst/>
          </a:prstGeom>
          <a:effectLst>
            <a:reflection blurRad="6350" stA="52000" endA="300" endPos="35000" dir="5400000" sy="-100000" algn="bl" rotWithShape="0"/>
          </a:effectLst>
          <a:scene3d>
            <a:camera prst="obliqueTopLeft"/>
            <a:lightRig rig="threePt" dir="t"/>
          </a:scene3d>
        </p:spPr>
      </p:pic>
      <p:pic>
        <p:nvPicPr>
          <p:cNvPr id="1027" name="Picture 3"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15200" y="5504688"/>
            <a:ext cx="1588122" cy="107899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806654" y="1512802"/>
            <a:ext cx="5347982" cy="461665"/>
          </a:xfrm>
          <a:prstGeom prst="rect">
            <a:avLst/>
          </a:prstGeom>
          <a:noFill/>
        </p:spPr>
        <p:txBody>
          <a:bodyPr wrap="square" rtlCol="0">
            <a:spAutoFit/>
          </a:bodyPr>
          <a:lstStyle/>
          <a:p>
            <a:pPr algn="ctr"/>
            <a:r>
              <a:rPr lang="en-US" altLang="en-US" sz="2400" b="1" dirty="0" smtClean="0">
                <a:solidFill>
                  <a:schemeClr val="bg1">
                    <a:lumMod val="50000"/>
                  </a:schemeClr>
                </a:solidFill>
                <a:latin typeface="Arial" pitchFamily="34" charset="0"/>
                <a:ea typeface="ヒラギノ角ゴ Pro W3"/>
                <a:cs typeface="ヒラギノ角ゴ Pro W3"/>
              </a:rPr>
              <a:t>CH 1.1-1.3, 2.4 </a:t>
            </a:r>
            <a:endParaRPr lang="en-US" sz="2400" dirty="0"/>
          </a:p>
        </p:txBody>
      </p:sp>
    </p:spTree>
    <p:extLst>
      <p:ext uri="{BB962C8B-B14F-4D97-AF65-F5344CB8AC3E}">
        <p14:creationId xmlns:p14="http://schemas.microsoft.com/office/powerpoint/2010/main" val="1322443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7422" y="4388783"/>
            <a:ext cx="8062912" cy="659535"/>
          </a:xfrm>
        </p:spPr>
        <p:txBody>
          <a:bodyPr>
            <a:normAutofit/>
          </a:bodyPr>
          <a:lstStyle/>
          <a:p>
            <a:r>
              <a:rPr lang="en-US" sz="1400" dirty="0"/>
              <a:t>Figure 1.7</a:t>
            </a:r>
          </a:p>
        </p:txBody>
      </p:sp>
      <p:pic>
        <p:nvPicPr>
          <p:cNvPr id="2" name="Picture Placeholder 1" descr="OSC_Microbio_01_01_Petri.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251" r="-2251"/>
          <a:stretch>
            <a:fillRect/>
          </a:stretch>
        </p:blipFill>
        <p:spPr/>
      </p:pic>
      <p:sp>
        <p:nvSpPr>
          <p:cNvPr id="7" name="Text Placeholder 6"/>
          <p:cNvSpPr>
            <a:spLocks noGrp="1"/>
          </p:cNvSpPr>
          <p:nvPr>
            <p:ph type="body" sz="quarter" idx="14"/>
          </p:nvPr>
        </p:nvSpPr>
        <p:spPr>
          <a:xfrm>
            <a:off x="457200" y="5222805"/>
            <a:ext cx="8062912" cy="1166382"/>
          </a:xfrm>
        </p:spPr>
        <p:txBody>
          <a:bodyPr>
            <a:noAutofit/>
          </a:bodyPr>
          <a:lstStyle/>
          <a:p>
            <a:pPr marL="342900" indent="-342900">
              <a:buAutoNum type="alphaLcParenBoth"/>
            </a:pPr>
            <a:r>
              <a:rPr lang="en-US" sz="1500" dirty="0"/>
              <a:t>This Petri dish filled with agar has been streaked with </a:t>
            </a:r>
            <a:r>
              <a:rPr lang="en-US" sz="1500" i="1" dirty="0"/>
              <a:t>Legionella</a:t>
            </a:r>
            <a:r>
              <a:rPr lang="en-US" sz="1500" dirty="0"/>
              <a:t>, the bacterium responsible for causing Legionnaire’s disease.</a:t>
            </a:r>
          </a:p>
          <a:p>
            <a:pPr marL="342900" indent="-342900">
              <a:buAutoNum type="alphaLcParenBoth"/>
            </a:pPr>
            <a:r>
              <a:rPr lang="en-US" sz="1500" dirty="0"/>
              <a:t>An inoculation loop like this one can be used to streak bacteria on agar in a Petri dish. (credit a: modification of work by Centers for Disease Control and Prevention; credit b: modification of work by Jeffrey M. </a:t>
            </a:r>
            <a:r>
              <a:rPr lang="en-US" sz="1500" dirty="0" err="1"/>
              <a:t>Vinocur</a:t>
            </a:r>
            <a:r>
              <a:rPr lang="en-US" sz="1500" dirty="0"/>
              <a:t>)</a:t>
            </a:r>
          </a:p>
          <a:p>
            <a:pPr marL="342900" indent="-342900">
              <a:buAutoNum type="alphaLcParenR"/>
            </a:pPr>
            <a:endParaRPr lang="en-US" sz="1500" dirty="0"/>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653994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3573462" y="5725085"/>
            <a:ext cx="8062912" cy="659535"/>
          </a:xfrm>
        </p:spPr>
        <p:txBody>
          <a:bodyPr>
            <a:normAutofit/>
          </a:bodyPr>
          <a:lstStyle/>
          <a:p>
            <a:pPr algn="r"/>
            <a:r>
              <a:rPr lang="en-US" sz="1400" dirty="0">
                <a:solidFill>
                  <a:srgbClr val="6CB255"/>
                </a:solidFill>
              </a:rPr>
              <a:t>Figure 1.8</a:t>
            </a:r>
          </a:p>
        </p:txBody>
      </p:sp>
      <p:pic>
        <p:nvPicPr>
          <p:cNvPr id="2" name="Picture Placeholder 1" descr="OSC_Microbio_01_02_Linnaeus.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525" r="-3525"/>
          <a:stretch>
            <a:fillRect/>
          </a:stretch>
        </p:blipFill>
        <p:spPr>
          <a:xfrm>
            <a:off x="4489450" y="1108075"/>
            <a:ext cx="4030663" cy="5256213"/>
          </a:xfrm>
        </p:spPr>
      </p:pic>
      <p:sp>
        <p:nvSpPr>
          <p:cNvPr id="14" name="Text Placeholder 13"/>
          <p:cNvSpPr>
            <a:spLocks noGrp="1"/>
          </p:cNvSpPr>
          <p:nvPr>
            <p:ph type="body" sz="quarter" idx="14"/>
          </p:nvPr>
        </p:nvSpPr>
        <p:spPr>
          <a:xfrm>
            <a:off x="457200" y="1107617"/>
            <a:ext cx="3913188" cy="5256973"/>
          </a:xfrm>
        </p:spPr>
        <p:txBody>
          <a:bodyPr>
            <a:noAutofit/>
          </a:bodyPr>
          <a:lstStyle/>
          <a:p>
            <a:r>
              <a:rPr lang="en-US" sz="2400" dirty="0">
                <a:solidFill>
                  <a:srgbClr val="000000"/>
                </a:solidFill>
              </a:rPr>
              <a:t>Swedish botanist, zoologist, and physician Carolus Linnaeus developed a new system for categorizing plants and animals. In this 1853 portrait by Hendrik Hollander, Linnaeus is holding a twinflower, named </a:t>
            </a:r>
            <a:r>
              <a:rPr lang="en-US" sz="2400" i="1" dirty="0">
                <a:solidFill>
                  <a:srgbClr val="000000"/>
                </a:solidFill>
              </a:rPr>
              <a:t>Linnaea borealis </a:t>
            </a:r>
            <a:r>
              <a:rPr lang="en-US" sz="2400" dirty="0">
                <a:solidFill>
                  <a:srgbClr val="000000"/>
                </a:solidFill>
              </a:rPr>
              <a:t>in his honor.</a:t>
            </a:r>
          </a:p>
        </p:txBody>
      </p:sp>
      <p:pic>
        <p:nvPicPr>
          <p:cNvPr id="7"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4049"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xmlns="" id="{DDAB95DF-CB76-49DB-ADCB-34B52EA9EB9C}"/>
              </a:ext>
            </a:extLst>
          </p:cNvPr>
          <p:cNvSpPr/>
          <p:nvPr/>
        </p:nvSpPr>
        <p:spPr>
          <a:xfrm>
            <a:off x="2469221" y="334263"/>
            <a:ext cx="4969630" cy="461665"/>
          </a:xfrm>
          <a:prstGeom prst="rect">
            <a:avLst/>
          </a:prstGeom>
        </p:spPr>
        <p:txBody>
          <a:bodyPr wrap="none">
            <a:spAutoFit/>
          </a:bodyPr>
          <a:lstStyle/>
          <a:p>
            <a:pPr algn="r">
              <a:spcBef>
                <a:spcPct val="0"/>
              </a:spcBef>
            </a:pPr>
            <a:r>
              <a:rPr lang="en-US" sz="2400" cap="all" spc="-60" dirty="0">
                <a:solidFill>
                  <a:srgbClr val="6CB255"/>
                </a:solidFill>
                <a:latin typeface="+mj-lt"/>
                <a:ea typeface="+mj-ea"/>
                <a:cs typeface="+mj-cs"/>
              </a:rPr>
              <a:t>The Science of Taxonomy</a:t>
            </a:r>
          </a:p>
        </p:txBody>
      </p:sp>
    </p:spTree>
    <p:extLst>
      <p:ext uri="{BB962C8B-B14F-4D97-AF65-F5344CB8AC3E}">
        <p14:creationId xmlns:p14="http://schemas.microsoft.com/office/powerpoint/2010/main" val="1793688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1703" y="4552069"/>
            <a:ext cx="8062912" cy="659535"/>
          </a:xfrm>
        </p:spPr>
        <p:txBody>
          <a:bodyPr>
            <a:normAutofit/>
          </a:bodyPr>
          <a:lstStyle/>
          <a:p>
            <a:r>
              <a:rPr lang="en-US" sz="1400" dirty="0"/>
              <a:t>Figure 1.9</a:t>
            </a:r>
          </a:p>
        </p:txBody>
      </p:sp>
      <p:pic>
        <p:nvPicPr>
          <p:cNvPr id="2" name="Picture Placeholder 1" descr="OSC_Microbio_01_02_Haeckel.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4913" r="-24913"/>
          <a:stretch>
            <a:fillRect/>
          </a:stretch>
        </p:blipFill>
        <p:spPr/>
      </p:pic>
      <p:sp>
        <p:nvSpPr>
          <p:cNvPr id="7" name="Text Placeholder 6"/>
          <p:cNvSpPr>
            <a:spLocks noGrp="1"/>
          </p:cNvSpPr>
          <p:nvPr>
            <p:ph type="body" sz="quarter" idx="14"/>
          </p:nvPr>
        </p:nvSpPr>
        <p:spPr>
          <a:xfrm>
            <a:off x="457199" y="5427173"/>
            <a:ext cx="8062912" cy="1166382"/>
          </a:xfrm>
        </p:spPr>
        <p:txBody>
          <a:bodyPr>
            <a:normAutofit/>
          </a:bodyPr>
          <a:lstStyle/>
          <a:p>
            <a:r>
              <a:rPr lang="en-US" sz="1600" dirty="0"/>
              <a:t>Ernst Haeckel’s rendering of the tree of life, from his 1866 book </a:t>
            </a:r>
            <a:r>
              <a:rPr lang="en-US" sz="1600" i="1" dirty="0"/>
              <a:t>General Morphology of Organisms</a:t>
            </a:r>
            <a:r>
              <a:rPr lang="en-US" sz="1600" dirty="0"/>
              <a:t>, contained three kingdoms: Plantae, Protista, and </a:t>
            </a:r>
            <a:r>
              <a:rPr lang="en-US" sz="1600" dirty="0" err="1"/>
              <a:t>Animalia</a:t>
            </a:r>
            <a:r>
              <a:rPr lang="en-US" sz="1600" dirty="0"/>
              <a:t>. He later added a fourth kingdom, Monera, for unicellular organisms lacking a nucleus.</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32849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1703" y="4622457"/>
            <a:ext cx="8062912" cy="659535"/>
          </a:xfrm>
        </p:spPr>
        <p:txBody>
          <a:bodyPr>
            <a:normAutofit/>
          </a:bodyPr>
          <a:lstStyle/>
          <a:p>
            <a:r>
              <a:rPr lang="en-US" sz="1400" dirty="0"/>
              <a:t>Figure 1.10</a:t>
            </a:r>
          </a:p>
        </p:txBody>
      </p:sp>
      <p:pic>
        <p:nvPicPr>
          <p:cNvPr id="2" name="Picture Placeholder 1" descr="OSC_Microbio_01_02_TreesTIME.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6197" r="-26197"/>
          <a:stretch>
            <a:fillRect/>
          </a:stretch>
        </p:blipFill>
        <p:spPr/>
      </p:pic>
      <p:sp>
        <p:nvSpPr>
          <p:cNvPr id="7" name="Text Placeholder 6"/>
          <p:cNvSpPr>
            <a:spLocks noGrp="1"/>
          </p:cNvSpPr>
          <p:nvPr>
            <p:ph type="body" sz="quarter" idx="14"/>
          </p:nvPr>
        </p:nvSpPr>
        <p:spPr>
          <a:xfrm>
            <a:off x="457200" y="5427173"/>
            <a:ext cx="8062912" cy="1166382"/>
          </a:xfrm>
        </p:spPr>
        <p:txBody>
          <a:bodyPr>
            <a:normAutofit/>
          </a:bodyPr>
          <a:lstStyle/>
          <a:p>
            <a:r>
              <a:rPr lang="en-US" sz="1600" dirty="0"/>
              <a:t>This timeline shows how the shape of the tree of life has changed over the centuries. Even today, the taxonomy of living organisms is continually being reevaluated and refined with advances in technology.</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33184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9045" y="4464099"/>
            <a:ext cx="8062912" cy="659535"/>
          </a:xfrm>
        </p:spPr>
        <p:txBody>
          <a:bodyPr>
            <a:normAutofit/>
          </a:bodyPr>
          <a:lstStyle/>
          <a:p>
            <a:r>
              <a:rPr lang="en-US" sz="1400" dirty="0"/>
              <a:t>Figure 1.11</a:t>
            </a:r>
          </a:p>
        </p:txBody>
      </p:sp>
      <p:pic>
        <p:nvPicPr>
          <p:cNvPr id="2" name="Picture Placeholder 1" descr="OSC_Microbio_01_02_Woese.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5936" r="-25936"/>
          <a:stretch>
            <a:fillRect/>
          </a:stretch>
        </p:blipFill>
        <p:spPr/>
      </p:pic>
      <p:sp>
        <p:nvSpPr>
          <p:cNvPr id="7" name="Text Placeholder 6"/>
          <p:cNvSpPr>
            <a:spLocks noGrp="1"/>
          </p:cNvSpPr>
          <p:nvPr>
            <p:ph type="body" sz="quarter" idx="14"/>
          </p:nvPr>
        </p:nvSpPr>
        <p:spPr>
          <a:xfrm>
            <a:off x="457200" y="5427173"/>
            <a:ext cx="8062912" cy="1166382"/>
          </a:xfrm>
        </p:spPr>
        <p:txBody>
          <a:bodyPr>
            <a:normAutofit/>
          </a:bodyPr>
          <a:lstStyle/>
          <a:p>
            <a:r>
              <a:rPr lang="en-US" sz="1600" dirty="0"/>
              <a:t>Woese and Fox’s phylogenetic tree contains three domains: Bacteria, Archaea, and Eukarya. Domains Archaea and Bacteria contain all prokaryotic organisms, and Eukarya contains all eukaryotic organisms. (credit: modification of work by Eric Gaba)</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65538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4560778"/>
            <a:ext cx="8062912" cy="659535"/>
          </a:xfrm>
        </p:spPr>
        <p:txBody>
          <a:bodyPr>
            <a:normAutofit/>
          </a:bodyPr>
          <a:lstStyle/>
          <a:p>
            <a:r>
              <a:rPr lang="en-US" sz="1400" dirty="0"/>
              <a:t>Figure 1.12</a:t>
            </a:r>
          </a:p>
        </p:txBody>
      </p:sp>
      <p:pic>
        <p:nvPicPr>
          <p:cNvPr id="3" name="Picture Placeholder 2" descr="OSC_Microbio_01_03_sizes.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18223" r="-18223"/>
          <a:stretch>
            <a:fillRect/>
          </a:stretch>
        </p:blipFill>
        <p:spPr/>
      </p:pic>
      <p:sp>
        <p:nvSpPr>
          <p:cNvPr id="7" name="Text Placeholder 6"/>
          <p:cNvSpPr>
            <a:spLocks noGrp="1"/>
          </p:cNvSpPr>
          <p:nvPr>
            <p:ph type="body" sz="quarter" idx="14"/>
          </p:nvPr>
        </p:nvSpPr>
        <p:spPr>
          <a:xfrm>
            <a:off x="457199" y="5340371"/>
            <a:ext cx="8062912" cy="1166382"/>
          </a:xfrm>
        </p:spPr>
        <p:txBody>
          <a:bodyPr rIns="36000">
            <a:normAutofit/>
          </a:bodyPr>
          <a:lstStyle/>
          <a:p>
            <a:r>
              <a:rPr lang="en-US" sz="1600" dirty="0"/>
              <a:t>The relative sizes of various microscopic and nonmicroscopic objects. Note that a typical virus measures about 100 nm, 10 times smaller than a typical bacterium (~1 μm), which is at least 10 times smaller than a typical plant or animal cell (~10–100 μm). An object must measure about 100 μm to be visible without a microscope.</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a:extLst>
              <a:ext uri="{FF2B5EF4-FFF2-40B4-BE49-F238E27FC236}">
                <a16:creationId xmlns:a16="http://schemas.microsoft.com/office/drawing/2014/main" xmlns="" id="{677A845F-34A2-46C2-84D3-5016F4985BEB}"/>
              </a:ext>
            </a:extLst>
          </p:cNvPr>
          <p:cNvSpPr/>
          <p:nvPr/>
        </p:nvSpPr>
        <p:spPr>
          <a:xfrm>
            <a:off x="1967901" y="237744"/>
            <a:ext cx="5041508" cy="461665"/>
          </a:xfrm>
          <a:prstGeom prst="rect">
            <a:avLst/>
          </a:prstGeom>
        </p:spPr>
        <p:txBody>
          <a:bodyPr wrap="none">
            <a:spAutoFit/>
          </a:bodyPr>
          <a:lstStyle/>
          <a:p>
            <a:pPr>
              <a:spcBef>
                <a:spcPct val="0"/>
              </a:spcBef>
            </a:pPr>
            <a:r>
              <a:rPr lang="en-US" sz="2400" cap="all" spc="-60" dirty="0">
                <a:solidFill>
                  <a:srgbClr val="6CB255"/>
                </a:solidFill>
                <a:latin typeface="+mj-lt"/>
                <a:ea typeface="+mj-ea"/>
                <a:cs typeface="+mj-cs"/>
              </a:rPr>
              <a:t>Types of Microorganisms</a:t>
            </a:r>
          </a:p>
        </p:txBody>
      </p:sp>
    </p:spTree>
    <p:extLst>
      <p:ext uri="{BB962C8B-B14F-4D97-AF65-F5344CB8AC3E}">
        <p14:creationId xmlns:p14="http://schemas.microsoft.com/office/powerpoint/2010/main" val="1770732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3962922"/>
            <a:ext cx="8062912" cy="659535"/>
          </a:xfrm>
        </p:spPr>
        <p:txBody>
          <a:bodyPr>
            <a:normAutofit/>
          </a:bodyPr>
          <a:lstStyle/>
          <a:p>
            <a:r>
              <a:rPr lang="en-US" sz="1400" dirty="0"/>
              <a:t>Figure 1.13</a:t>
            </a:r>
          </a:p>
        </p:txBody>
      </p:sp>
      <p:pic>
        <p:nvPicPr>
          <p:cNvPr id="2" name="Picture Placeholder 1" descr="OSC_Microbio_01_03_bacteria.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38893" b="-38893"/>
          <a:stretch>
            <a:fillRect/>
          </a:stretch>
        </p:blipFill>
        <p:spPr>
          <a:xfrm>
            <a:off x="457198" y="1343911"/>
            <a:ext cx="8062913" cy="3500071"/>
          </a:xfrm>
        </p:spPr>
      </p:pic>
      <p:sp>
        <p:nvSpPr>
          <p:cNvPr id="7" name="Text Placeholder 6"/>
          <p:cNvSpPr>
            <a:spLocks noGrp="1"/>
          </p:cNvSpPr>
          <p:nvPr>
            <p:ph type="body" sz="quarter" idx="14"/>
          </p:nvPr>
        </p:nvSpPr>
        <p:spPr>
          <a:xfrm>
            <a:off x="457200" y="4901950"/>
            <a:ext cx="8062912" cy="1166382"/>
          </a:xfrm>
        </p:spPr>
        <p:txBody>
          <a:bodyPr>
            <a:noAutofit/>
          </a:bodyPr>
          <a:lstStyle/>
          <a:p>
            <a:r>
              <a:rPr lang="en-US" sz="1600" dirty="0"/>
              <a:t>Common bacterial shapes. Note how coccobacillus is a combination of spherical (coccus) and rod-shaped (bacillus). (credit “Coccus”: modification of work by Janice Haney Carr, Centers for Disease Control and Prevention; credit “Coccobacillus”: modification of work by Janice Carr, Centers for Disease Control and Prevention; credit “Spirochete”: Centers for Disease Control and Prevention)</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xmlns="" id="{A966723C-D54A-4CAE-B633-F0D2AF640F14}"/>
              </a:ext>
            </a:extLst>
          </p:cNvPr>
          <p:cNvSpPr/>
          <p:nvPr/>
        </p:nvSpPr>
        <p:spPr>
          <a:xfrm>
            <a:off x="1530023" y="457411"/>
            <a:ext cx="5808706" cy="461665"/>
          </a:xfrm>
          <a:prstGeom prst="rect">
            <a:avLst/>
          </a:prstGeom>
        </p:spPr>
        <p:txBody>
          <a:bodyPr wrap="none">
            <a:spAutoFit/>
          </a:bodyPr>
          <a:lstStyle/>
          <a:p>
            <a:pPr>
              <a:spcBef>
                <a:spcPct val="0"/>
              </a:spcBef>
            </a:pPr>
            <a:r>
              <a:rPr lang="en-US" sz="2400" cap="all" spc="-60" dirty="0">
                <a:solidFill>
                  <a:srgbClr val="6CB255"/>
                </a:solidFill>
                <a:latin typeface="+mj-lt"/>
                <a:ea typeface="+mj-ea"/>
                <a:cs typeface="+mj-cs"/>
              </a:rPr>
              <a:t>Prokaryotic Microorganisms</a:t>
            </a:r>
          </a:p>
        </p:txBody>
      </p:sp>
    </p:spTree>
    <p:extLst>
      <p:ext uri="{BB962C8B-B14F-4D97-AF65-F5344CB8AC3E}">
        <p14:creationId xmlns:p14="http://schemas.microsoft.com/office/powerpoint/2010/main" val="3632215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1703" y="4625070"/>
            <a:ext cx="8062912" cy="659535"/>
          </a:xfrm>
        </p:spPr>
        <p:txBody>
          <a:bodyPr>
            <a:normAutofit/>
          </a:bodyPr>
          <a:lstStyle/>
          <a:p>
            <a:r>
              <a:rPr lang="en-US" sz="1400" dirty="0"/>
              <a:t>Figure 1.14</a:t>
            </a:r>
          </a:p>
        </p:txBody>
      </p:sp>
      <p:pic>
        <p:nvPicPr>
          <p:cNvPr id="2" name="Picture Placeholder 1" descr="OSC_Microbio_01_03_archaea.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10663" r="-10663"/>
          <a:stretch>
            <a:fillRect/>
          </a:stretch>
        </p:blipFill>
        <p:spPr/>
      </p:pic>
      <p:sp>
        <p:nvSpPr>
          <p:cNvPr id="7" name="Text Placeholder 6"/>
          <p:cNvSpPr>
            <a:spLocks noGrp="1"/>
          </p:cNvSpPr>
          <p:nvPr>
            <p:ph type="body" sz="quarter" idx="14"/>
          </p:nvPr>
        </p:nvSpPr>
        <p:spPr>
          <a:xfrm>
            <a:off x="457199" y="5340370"/>
            <a:ext cx="8062912" cy="1166382"/>
          </a:xfrm>
        </p:spPr>
        <p:txBody>
          <a:bodyPr>
            <a:normAutofit/>
          </a:bodyPr>
          <a:lstStyle/>
          <a:p>
            <a:r>
              <a:rPr lang="en-US" sz="1600" dirty="0"/>
              <a:t>Some archaea live in extreme environments, such as the Morning Glory pool, a hot spring in Yellowstone National Park. The color differences in the pool result from the different communities of microbes that are able to thrive at various water temperatures.</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04E330C3-2790-4FC3-9DE2-9AA16AA78333}"/>
              </a:ext>
            </a:extLst>
          </p:cNvPr>
          <p:cNvSpPr txBox="1"/>
          <p:nvPr/>
        </p:nvSpPr>
        <p:spPr>
          <a:xfrm>
            <a:off x="3448594" y="264667"/>
            <a:ext cx="5695406" cy="461665"/>
          </a:xfrm>
          <a:prstGeom prst="rect">
            <a:avLst/>
          </a:prstGeom>
          <a:noFill/>
        </p:spPr>
        <p:txBody>
          <a:bodyPr wrap="square" rtlCol="0">
            <a:spAutoFit/>
          </a:bodyPr>
          <a:lstStyle/>
          <a:p>
            <a:pPr>
              <a:spcBef>
                <a:spcPct val="0"/>
              </a:spcBef>
            </a:pPr>
            <a:r>
              <a:rPr lang="en-US" sz="2400" cap="all" spc="-60" dirty="0">
                <a:solidFill>
                  <a:srgbClr val="6CB255"/>
                </a:solidFill>
                <a:latin typeface="+mj-lt"/>
                <a:ea typeface="+mj-ea"/>
                <a:cs typeface="+mj-cs"/>
              </a:rPr>
              <a:t>Archaea</a:t>
            </a:r>
          </a:p>
        </p:txBody>
      </p:sp>
    </p:spTree>
    <p:extLst>
      <p:ext uri="{BB962C8B-B14F-4D97-AF65-F5344CB8AC3E}">
        <p14:creationId xmlns:p14="http://schemas.microsoft.com/office/powerpoint/2010/main" val="3463881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770152"/>
            <a:ext cx="8062912" cy="659535"/>
          </a:xfrm>
        </p:spPr>
        <p:txBody>
          <a:bodyPr>
            <a:normAutofit/>
          </a:bodyPr>
          <a:lstStyle/>
          <a:p>
            <a:r>
              <a:rPr lang="en-US" sz="1400" dirty="0"/>
              <a:t>Figure 1.15</a:t>
            </a:r>
          </a:p>
        </p:txBody>
      </p:sp>
      <p:pic>
        <p:nvPicPr>
          <p:cNvPr id="2" name="Picture Placeholder 1" descr="OSC_Microbio_01_03_algae.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5691" r="-25691"/>
          <a:stretch>
            <a:fillRect/>
          </a:stretch>
        </p:blipFill>
        <p:spPr>
          <a:xfrm>
            <a:off x="457199" y="1293796"/>
            <a:ext cx="8062913" cy="3500071"/>
          </a:xfrm>
        </p:spPr>
      </p:pic>
      <p:sp>
        <p:nvSpPr>
          <p:cNvPr id="7" name="Text Placeholder 6"/>
          <p:cNvSpPr>
            <a:spLocks noGrp="1"/>
          </p:cNvSpPr>
          <p:nvPr>
            <p:ph type="body" sz="quarter" idx="14"/>
          </p:nvPr>
        </p:nvSpPr>
        <p:spPr>
          <a:xfrm>
            <a:off x="457200" y="5531676"/>
            <a:ext cx="8062912" cy="1166382"/>
          </a:xfrm>
        </p:spPr>
        <p:txBody>
          <a:bodyPr>
            <a:normAutofit/>
          </a:bodyPr>
          <a:lstStyle/>
          <a:p>
            <a:r>
              <a:rPr lang="en-US" sz="1600" dirty="0"/>
              <a:t>Assorted diatoms, a kind of algae, live in annual sea ice in McMurdo Sound, Antarctica. Diatoms range in size from 2 μm to 200 μm and are visualized here using light microscopy. (credit: modification of work by National Oceanic and Atmospheric Administration)</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xmlns="" id="{41240860-EAEE-4E20-B868-E67CFAA56B0F}"/>
              </a:ext>
            </a:extLst>
          </p:cNvPr>
          <p:cNvSpPr/>
          <p:nvPr/>
        </p:nvSpPr>
        <p:spPr>
          <a:xfrm>
            <a:off x="2497285" y="237744"/>
            <a:ext cx="3753592" cy="461665"/>
          </a:xfrm>
          <a:prstGeom prst="rect">
            <a:avLst/>
          </a:prstGeom>
          <a:noFill/>
        </p:spPr>
        <p:txBody>
          <a:bodyPr wrap="none" lIns="91440" tIns="45720" rIns="91440" bIns="45720">
            <a:spAutoFit/>
          </a:bodyPr>
          <a:lstStyle/>
          <a:p>
            <a:pPr>
              <a:spcBef>
                <a:spcPct val="0"/>
              </a:spcBef>
            </a:pPr>
            <a:r>
              <a:rPr lang="en-US" sz="2400" cap="all" spc="-60" dirty="0">
                <a:solidFill>
                  <a:srgbClr val="6CB255"/>
                </a:solidFill>
                <a:latin typeface="+mj-lt"/>
                <a:ea typeface="+mj-ea"/>
                <a:cs typeface="+mj-cs"/>
              </a:rPr>
              <a:t>Eukaryotes: Algae</a:t>
            </a:r>
          </a:p>
        </p:txBody>
      </p:sp>
    </p:spTree>
    <p:extLst>
      <p:ext uri="{BB962C8B-B14F-4D97-AF65-F5344CB8AC3E}">
        <p14:creationId xmlns:p14="http://schemas.microsoft.com/office/powerpoint/2010/main" val="183114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7531" y="5849646"/>
            <a:ext cx="8062912" cy="659535"/>
          </a:xfrm>
        </p:spPr>
        <p:txBody>
          <a:bodyPr>
            <a:normAutofit/>
          </a:bodyPr>
          <a:lstStyle/>
          <a:p>
            <a:r>
              <a:rPr lang="en-US" sz="1400" dirty="0"/>
              <a:t>Figure 1.16</a:t>
            </a:r>
          </a:p>
        </p:txBody>
      </p:sp>
      <p:pic>
        <p:nvPicPr>
          <p:cNvPr id="2" name="Picture Placeholder 1" descr="OSC_Microbio_01_03_giardia.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14404" b="-14404"/>
          <a:stretch>
            <a:fillRect/>
          </a:stretch>
        </p:blipFill>
        <p:spPr>
          <a:xfrm>
            <a:off x="481103" y="1199515"/>
            <a:ext cx="4032250" cy="5256213"/>
          </a:xfrm>
        </p:spPr>
      </p:pic>
      <p:sp>
        <p:nvSpPr>
          <p:cNvPr id="14" name="Text Placeholder 13"/>
          <p:cNvSpPr>
            <a:spLocks noGrp="1"/>
          </p:cNvSpPr>
          <p:nvPr>
            <p:ph type="body" sz="quarter" idx="14"/>
          </p:nvPr>
        </p:nvSpPr>
        <p:spPr>
          <a:xfrm>
            <a:off x="4606925" y="1708509"/>
            <a:ext cx="3913188" cy="5256973"/>
          </a:xfrm>
        </p:spPr>
        <p:txBody>
          <a:bodyPr>
            <a:noAutofit/>
          </a:bodyPr>
          <a:lstStyle/>
          <a:p>
            <a:r>
              <a:rPr lang="en-US" sz="1600" i="1" dirty="0">
                <a:solidFill>
                  <a:srgbClr val="000000"/>
                </a:solidFill>
              </a:rPr>
              <a:t>Giardia </a:t>
            </a:r>
            <a:r>
              <a:rPr lang="en-US" sz="1600" i="1" dirty="0" err="1">
                <a:solidFill>
                  <a:srgbClr val="000000"/>
                </a:solidFill>
              </a:rPr>
              <a:t>lamblia</a:t>
            </a:r>
            <a:r>
              <a:rPr lang="en-US" sz="1600" dirty="0">
                <a:solidFill>
                  <a:srgbClr val="000000"/>
                </a:solidFill>
              </a:rPr>
              <a:t>, an intestinal protozoan parasite that infects humans and other mammals, causing severe diarrhea. (credit: modification of work by Centers for Disease Control and Prevention)</a:t>
            </a:r>
          </a:p>
        </p:txBody>
      </p:sp>
      <p:pic>
        <p:nvPicPr>
          <p:cNvPr id="2050"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xmlns="" id="{074EDBCB-B8CD-4086-B34A-FC47A2CB5FCD}"/>
              </a:ext>
            </a:extLst>
          </p:cNvPr>
          <p:cNvSpPr/>
          <p:nvPr/>
        </p:nvSpPr>
        <p:spPr>
          <a:xfrm>
            <a:off x="2444931" y="290693"/>
            <a:ext cx="4454938" cy="461665"/>
          </a:xfrm>
          <a:prstGeom prst="rect">
            <a:avLst/>
          </a:prstGeom>
          <a:noFill/>
        </p:spPr>
        <p:txBody>
          <a:bodyPr wrap="none" lIns="91440" tIns="45720" rIns="91440" bIns="45720">
            <a:spAutoFit/>
          </a:bodyPr>
          <a:lstStyle/>
          <a:p>
            <a:pPr>
              <a:spcBef>
                <a:spcPct val="0"/>
              </a:spcBef>
            </a:pPr>
            <a:r>
              <a:rPr lang="en-US" sz="2400" cap="all" spc="-60" dirty="0">
                <a:solidFill>
                  <a:srgbClr val="6CB255"/>
                </a:solidFill>
                <a:latin typeface="+mj-lt"/>
                <a:ea typeface="+mj-ea"/>
                <a:cs typeface="+mj-cs"/>
              </a:rPr>
              <a:t>Eukaryotes: Protozoa</a:t>
            </a:r>
          </a:p>
        </p:txBody>
      </p:sp>
    </p:spTree>
    <p:extLst>
      <p:ext uri="{BB962C8B-B14F-4D97-AF65-F5344CB8AC3E}">
        <p14:creationId xmlns:p14="http://schemas.microsoft.com/office/powerpoint/2010/main" val="2091904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884" y="694273"/>
            <a:ext cx="8807522" cy="762927"/>
          </a:xfrm>
        </p:spPr>
        <p:txBody>
          <a:bodyPr>
            <a:normAutofit fontScale="90000"/>
          </a:bodyPr>
          <a:lstStyle/>
          <a:p>
            <a:r>
              <a:rPr lang="en-US" altLang="en-US" b="1" dirty="0">
                <a:solidFill>
                  <a:srgbClr val="CC0000"/>
                </a:solidFill>
                <a:latin typeface="Arial" pitchFamily="34" charset="0"/>
                <a:ea typeface="ヒラギノ角ゴ Pro W3"/>
                <a:cs typeface="ヒラギノ角ゴ Pro W3"/>
              </a:rPr>
              <a:t/>
            </a:r>
            <a:br>
              <a:rPr lang="en-US" altLang="en-US" b="1" dirty="0">
                <a:solidFill>
                  <a:srgbClr val="CC0000"/>
                </a:solidFill>
                <a:latin typeface="Arial" pitchFamily="34" charset="0"/>
                <a:ea typeface="ヒラギノ角ゴ Pro W3"/>
                <a:cs typeface="ヒラギノ角ゴ Pro W3"/>
              </a:rPr>
            </a:br>
            <a:r>
              <a:rPr lang="en-US" altLang="en-US" b="1" dirty="0">
                <a:solidFill>
                  <a:srgbClr val="CC0000"/>
                </a:solidFill>
                <a:latin typeface="Arial" pitchFamily="34" charset="0"/>
                <a:ea typeface="ヒラギノ角ゴ Pro W3"/>
                <a:cs typeface="ヒラギノ角ゴ Pro W3"/>
              </a:rPr>
              <a:t/>
            </a:r>
            <a:br>
              <a:rPr lang="en-US" altLang="en-US" b="1" dirty="0">
                <a:solidFill>
                  <a:srgbClr val="CC0000"/>
                </a:solidFill>
                <a:latin typeface="Arial" pitchFamily="34" charset="0"/>
                <a:ea typeface="ヒラギノ角ゴ Pro W3"/>
                <a:cs typeface="ヒラギノ角ゴ Pro W3"/>
              </a:rPr>
            </a:br>
            <a:r>
              <a:rPr lang="en-US" sz="3000" b="1" dirty="0">
                <a:ea typeface="ヒラギノ角ゴ Pro W3"/>
                <a:cs typeface="ヒラギノ角ゴ Pro W3"/>
              </a:rPr>
              <a:t>The Main Themes of Microbiology</a:t>
            </a:r>
            <a:r>
              <a:rPr lang="en-US" sz="3000" b="1" dirty="0">
                <a:solidFill>
                  <a:srgbClr val="CC0000"/>
                </a:solidFill>
                <a:latin typeface="Arial" pitchFamily="34" charset="0"/>
                <a:ea typeface="ヒラギノ角ゴ Pro W3"/>
                <a:cs typeface="ヒラギノ角ゴ Pro W3"/>
              </a:rPr>
              <a:t/>
            </a:r>
            <a:br>
              <a:rPr lang="en-US" sz="3000" b="1" dirty="0">
                <a:solidFill>
                  <a:srgbClr val="CC0000"/>
                </a:solidFill>
                <a:latin typeface="Arial" pitchFamily="34" charset="0"/>
                <a:ea typeface="ヒラギノ角ゴ Pro W3"/>
                <a:cs typeface="ヒラギノ角ゴ Pro W3"/>
              </a:rPr>
            </a:br>
            <a:endParaRPr lang="en-US" sz="2700" b="1" dirty="0">
              <a:solidFill>
                <a:srgbClr val="CC0000"/>
              </a:solidFill>
              <a:latin typeface="Arial" pitchFamily="34" charset="0"/>
              <a:ea typeface="ヒラギノ角ゴ Pro W3"/>
              <a:cs typeface="ヒラギノ角ゴ Pro W3"/>
            </a:endParaRPr>
          </a:p>
        </p:txBody>
      </p:sp>
      <p:sp>
        <p:nvSpPr>
          <p:cNvPr id="4" name="Content Placeholder 2"/>
          <p:cNvSpPr txBox="1">
            <a:spLocks/>
          </p:cNvSpPr>
          <p:nvPr/>
        </p:nvSpPr>
        <p:spPr>
          <a:xfrm>
            <a:off x="214301" y="1532054"/>
            <a:ext cx="8532688" cy="3522455"/>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endParaRPr lang="en-US" altLang="en-US" sz="1800" b="1" dirty="0">
              <a:latin typeface="Arial" pitchFamily="34" charset="0"/>
            </a:endParaRPr>
          </a:p>
          <a:p>
            <a:pPr algn="l">
              <a:defRPr/>
            </a:pPr>
            <a:r>
              <a:rPr lang="en-US" altLang="en-US" b="1" dirty="0">
                <a:latin typeface="Arial" pitchFamily="34" charset="0"/>
              </a:rPr>
              <a:t>Microbiology:</a:t>
            </a:r>
            <a:r>
              <a:rPr lang="en-US" altLang="en-US" dirty="0">
                <a:latin typeface="Arial" pitchFamily="34" charset="0"/>
              </a:rPr>
              <a:t>  the specialized area of biology that deals with organisms too small to be seen with the naked eye.</a:t>
            </a:r>
          </a:p>
          <a:p>
            <a:pPr marL="342900" indent="-342900" algn="l">
              <a:buFont typeface="Wingdings" panose="05000000000000000000" pitchFamily="2" charset="2"/>
              <a:buChar char="Ø"/>
              <a:defRPr/>
            </a:pPr>
            <a:r>
              <a:rPr lang="en-US" altLang="en-US" dirty="0">
                <a:solidFill>
                  <a:schemeClr val="accent4">
                    <a:lumMod val="50000"/>
                  </a:schemeClr>
                </a:solidFill>
                <a:latin typeface="Arial" pitchFamily="34" charset="0"/>
              </a:rPr>
              <a:t>Microorganisms or microbes</a:t>
            </a:r>
          </a:p>
          <a:p>
            <a:pPr marL="342900" indent="-342900" algn="l">
              <a:buFont typeface="Wingdings" panose="05000000000000000000" pitchFamily="2" charset="2"/>
              <a:buChar char="Ø"/>
              <a:defRPr/>
            </a:pPr>
            <a:endParaRPr lang="en-US" altLang="en-US" dirty="0">
              <a:solidFill>
                <a:schemeClr val="accent2">
                  <a:lumMod val="50000"/>
                </a:schemeClr>
              </a:solidFill>
              <a:latin typeface="Arial" pitchFamily="34" charset="0"/>
            </a:endParaRPr>
          </a:p>
          <a:p>
            <a:pPr marL="342900" indent="-342900" algn="l">
              <a:buFont typeface="Wingdings" panose="05000000000000000000" pitchFamily="2" charset="2"/>
              <a:buChar char="Ø"/>
              <a:defRPr/>
            </a:pPr>
            <a:r>
              <a:rPr lang="en-US" altLang="en-US" dirty="0">
                <a:solidFill>
                  <a:schemeClr val="accent2">
                    <a:lumMod val="50000"/>
                  </a:schemeClr>
                </a:solidFill>
                <a:latin typeface="Arial" pitchFamily="34" charset="0"/>
              </a:rPr>
              <a:t>Germs, viruses, or agents</a:t>
            </a:r>
          </a:p>
          <a:p>
            <a:pPr algn="l">
              <a:defRPr/>
            </a:pPr>
            <a:endParaRPr lang="en-US" altLang="en-US" dirty="0">
              <a:solidFill>
                <a:schemeClr val="accent2">
                  <a:lumMod val="50000"/>
                </a:schemeClr>
              </a:solidFill>
              <a:latin typeface="Arial" pitchFamily="34" charset="0"/>
            </a:endParaRPr>
          </a:p>
          <a:p>
            <a:pPr marL="342900" indent="-342900" algn="l">
              <a:buFont typeface="Wingdings" panose="05000000000000000000" pitchFamily="2" charset="2"/>
              <a:buChar char="Ø"/>
              <a:defRPr/>
            </a:pPr>
            <a:r>
              <a:rPr lang="en-US" altLang="en-US" dirty="0">
                <a:solidFill>
                  <a:schemeClr val="accent6">
                    <a:lumMod val="50000"/>
                  </a:schemeClr>
                </a:solidFill>
                <a:latin typeface="Arial" pitchFamily="34" charset="0"/>
              </a:rPr>
              <a:t>“Bugs”</a:t>
            </a:r>
          </a:p>
          <a:p>
            <a:pPr>
              <a:defRPr/>
            </a:pPr>
            <a:endParaRPr lang="en-US" altLang="en-US" sz="1800" dirty="0">
              <a:latin typeface="Arial" pitchFamily="34" charset="0"/>
            </a:endParaRPr>
          </a:p>
          <a:p>
            <a:pPr lvl="1">
              <a:defRPr/>
            </a:pPr>
            <a:endParaRPr lang="en-US" altLang="en-US" sz="1500" dirty="0">
              <a:latin typeface="Arial" pitchFamily="34" charset="0"/>
            </a:endParaRPr>
          </a:p>
        </p:txBody>
      </p:sp>
      <p:pic>
        <p:nvPicPr>
          <p:cNvPr id="6" name="Picture 5"/>
          <p:cNvPicPr>
            <a:picLocks noChangeAspect="1"/>
          </p:cNvPicPr>
          <p:nvPr/>
        </p:nvPicPr>
        <p:blipFill>
          <a:blip r:embed="rId3"/>
          <a:stretch>
            <a:fillRect/>
          </a:stretch>
        </p:blipFill>
        <p:spPr>
          <a:xfrm>
            <a:off x="4671821" y="2602906"/>
            <a:ext cx="1247635" cy="103542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TextBox 6"/>
          <p:cNvSpPr txBox="1"/>
          <p:nvPr/>
        </p:nvSpPr>
        <p:spPr>
          <a:xfrm>
            <a:off x="5919456" y="2762827"/>
            <a:ext cx="1768289" cy="715581"/>
          </a:xfrm>
          <a:prstGeom prst="rect">
            <a:avLst/>
          </a:prstGeom>
          <a:noFill/>
        </p:spPr>
        <p:txBody>
          <a:bodyPr wrap="square" rtlCol="0">
            <a:spAutoFit/>
          </a:bodyPr>
          <a:lstStyle/>
          <a:p>
            <a:r>
              <a:rPr lang="en-US" sz="1350" i="1" dirty="0"/>
              <a:t>Staphylococcus aureus</a:t>
            </a:r>
          </a:p>
          <a:p>
            <a:r>
              <a:rPr lang="en-US" sz="1350" dirty="0">
                <a:solidFill>
                  <a:schemeClr val="accent4">
                    <a:lumMod val="50000"/>
                  </a:schemeClr>
                </a:solidFill>
                <a:latin typeface="Arial" pitchFamily="34" charset="0"/>
              </a:rPr>
              <a:t>(</a:t>
            </a:r>
            <a:r>
              <a:rPr lang="en-US" sz="1350" dirty="0"/>
              <a:t>en.wikipedia.org)</a:t>
            </a:r>
            <a:endParaRPr lang="en-US" altLang="en-US" sz="1350" dirty="0">
              <a:solidFill>
                <a:schemeClr val="accent4">
                  <a:lumMod val="50000"/>
                </a:schemeClr>
              </a:solidFill>
              <a:latin typeface="Arial" pitchFamily="34" charset="0"/>
            </a:endParaRPr>
          </a:p>
        </p:txBody>
      </p:sp>
      <p:pic>
        <p:nvPicPr>
          <p:cNvPr id="8" name="Picture 7"/>
          <p:cNvPicPr>
            <a:picLocks noChangeAspect="1"/>
          </p:cNvPicPr>
          <p:nvPr/>
        </p:nvPicPr>
        <p:blipFill>
          <a:blip r:embed="rId4"/>
          <a:stretch>
            <a:fillRect/>
          </a:stretch>
        </p:blipFill>
        <p:spPr>
          <a:xfrm>
            <a:off x="4311127" y="3789017"/>
            <a:ext cx="1801906" cy="82880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 name="TextBox 8"/>
          <p:cNvSpPr txBox="1"/>
          <p:nvPr/>
        </p:nvSpPr>
        <p:spPr>
          <a:xfrm>
            <a:off x="6113033" y="3845629"/>
            <a:ext cx="1001806" cy="715581"/>
          </a:xfrm>
          <a:prstGeom prst="rect">
            <a:avLst/>
          </a:prstGeom>
          <a:noFill/>
        </p:spPr>
        <p:txBody>
          <a:bodyPr wrap="square" rtlCol="0">
            <a:spAutoFit/>
          </a:bodyPr>
          <a:lstStyle/>
          <a:p>
            <a:r>
              <a:rPr lang="en-US" sz="1350" dirty="0"/>
              <a:t>Ebola virus</a:t>
            </a:r>
          </a:p>
          <a:p>
            <a:r>
              <a:rPr lang="en-US" altLang="en-US" sz="1350" dirty="0">
                <a:latin typeface="Arial" pitchFamily="34" charset="0"/>
              </a:rPr>
              <a:t>(CDC.gov)</a:t>
            </a:r>
          </a:p>
        </p:txBody>
      </p:sp>
      <p:pic>
        <p:nvPicPr>
          <p:cNvPr id="10" name="Picture 9"/>
          <p:cNvPicPr>
            <a:picLocks noChangeAspect="1"/>
          </p:cNvPicPr>
          <p:nvPr/>
        </p:nvPicPr>
        <p:blipFill>
          <a:blip r:embed="rId5"/>
          <a:stretch>
            <a:fillRect/>
          </a:stretch>
        </p:blipFill>
        <p:spPr>
          <a:xfrm>
            <a:off x="1519014" y="4824132"/>
            <a:ext cx="2509557" cy="97365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 name="TextBox 10"/>
          <p:cNvSpPr txBox="1"/>
          <p:nvPr/>
        </p:nvSpPr>
        <p:spPr>
          <a:xfrm>
            <a:off x="4028571" y="5007326"/>
            <a:ext cx="3112996" cy="715581"/>
          </a:xfrm>
          <a:prstGeom prst="rect">
            <a:avLst/>
          </a:prstGeom>
          <a:noFill/>
        </p:spPr>
        <p:txBody>
          <a:bodyPr wrap="square" rtlCol="0">
            <a:spAutoFit/>
          </a:bodyPr>
          <a:lstStyle/>
          <a:p>
            <a:r>
              <a:rPr lang="en-US" sz="1350" dirty="0"/>
              <a:t>Deer tick, vector for Lyme disease , causative agent </a:t>
            </a:r>
            <a:r>
              <a:rPr lang="en-US" sz="1350" i="1" dirty="0" err="1"/>
              <a:t>Borrelia</a:t>
            </a:r>
            <a:r>
              <a:rPr lang="en-US" sz="1350" i="1" dirty="0"/>
              <a:t> </a:t>
            </a:r>
            <a:r>
              <a:rPr lang="en-US" sz="1350" i="1" dirty="0" err="1"/>
              <a:t>burgdorferi</a:t>
            </a:r>
            <a:r>
              <a:rPr lang="en-US" sz="1350" dirty="0"/>
              <a:t> </a:t>
            </a:r>
          </a:p>
          <a:p>
            <a:r>
              <a:rPr lang="en-US" sz="1350" dirty="0"/>
              <a:t>(www.healthycanadians.gc.ca)</a:t>
            </a:r>
            <a:endParaRPr lang="en-US" altLang="en-US" sz="1350" dirty="0">
              <a:solidFill>
                <a:schemeClr val="accent4">
                  <a:lumMod val="50000"/>
                </a:schemeClr>
              </a:solidFill>
              <a:latin typeface="Arial" pitchFamily="34" charset="0"/>
            </a:endParaRPr>
          </a:p>
        </p:txBody>
      </p:sp>
    </p:spTree>
    <p:extLst>
      <p:ext uri="{BB962C8B-B14F-4D97-AF65-F5344CB8AC3E}">
        <p14:creationId xmlns:p14="http://schemas.microsoft.com/office/powerpoint/2010/main" val="19997944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8" y="4639905"/>
            <a:ext cx="8062912" cy="659535"/>
          </a:xfrm>
        </p:spPr>
        <p:txBody>
          <a:bodyPr>
            <a:normAutofit/>
          </a:bodyPr>
          <a:lstStyle/>
          <a:p>
            <a:r>
              <a:rPr lang="en-US" sz="1400" dirty="0"/>
              <a:t>Figure 1.17</a:t>
            </a:r>
          </a:p>
        </p:txBody>
      </p:sp>
      <p:pic>
        <p:nvPicPr>
          <p:cNvPr id="2" name="Picture Placeholder 1" descr="OSC_Microbio_01_03_yeast.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9476" r="-29476"/>
          <a:stretch>
            <a:fillRect/>
          </a:stretch>
        </p:blipFill>
        <p:spPr>
          <a:xfrm>
            <a:off x="759263" y="1365157"/>
            <a:ext cx="8062913" cy="3500071"/>
          </a:xfrm>
        </p:spPr>
      </p:pic>
      <p:sp>
        <p:nvSpPr>
          <p:cNvPr id="7" name="Text Placeholder 6"/>
          <p:cNvSpPr>
            <a:spLocks noGrp="1"/>
          </p:cNvSpPr>
          <p:nvPr>
            <p:ph type="body" sz="quarter" idx="14"/>
          </p:nvPr>
        </p:nvSpPr>
        <p:spPr>
          <a:xfrm>
            <a:off x="457199" y="5279410"/>
            <a:ext cx="8062912" cy="1166382"/>
          </a:xfrm>
        </p:spPr>
        <p:txBody>
          <a:bodyPr>
            <a:noAutofit/>
          </a:bodyPr>
          <a:lstStyle/>
          <a:p>
            <a:r>
              <a:rPr lang="en-US" sz="1600" i="1" dirty="0"/>
              <a:t>Candida albicans </a:t>
            </a:r>
            <a:r>
              <a:rPr lang="en-US" sz="1600" dirty="0"/>
              <a:t>is a unicellular fungus, or yeast. It is the causative agent of vaginal yeast infections as well as oral thrush, a yeast infection of the mouth that commonly afflicts infants. </a:t>
            </a:r>
            <a:r>
              <a:rPr lang="en-US" sz="1600" i="1" dirty="0"/>
              <a:t>C. albicans </a:t>
            </a:r>
            <a:r>
              <a:rPr lang="en-US" sz="1600" dirty="0"/>
              <a:t>has a morphology similar to that of coccus bacteria; however, yeast is a eukaryotic organism (note the nuclei) and is much larger. (credit: modification of work by Centers for Disease Control and Prevention)</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xmlns="" id="{A87BDD67-6FAC-456E-A622-B950B7453D2F}"/>
              </a:ext>
            </a:extLst>
          </p:cNvPr>
          <p:cNvSpPr/>
          <p:nvPr/>
        </p:nvSpPr>
        <p:spPr>
          <a:xfrm>
            <a:off x="2767461" y="352907"/>
            <a:ext cx="3691523" cy="461665"/>
          </a:xfrm>
          <a:prstGeom prst="rect">
            <a:avLst/>
          </a:prstGeom>
          <a:noFill/>
        </p:spPr>
        <p:txBody>
          <a:bodyPr wrap="none" lIns="91440" tIns="45720" rIns="91440" bIns="45720">
            <a:spAutoFit/>
          </a:bodyPr>
          <a:lstStyle/>
          <a:p>
            <a:pPr>
              <a:spcBef>
                <a:spcPct val="0"/>
              </a:spcBef>
            </a:pPr>
            <a:r>
              <a:rPr lang="en-US" sz="2400" cap="all" spc="-60" dirty="0">
                <a:solidFill>
                  <a:srgbClr val="6CB255"/>
                </a:solidFill>
                <a:latin typeface="+mj-lt"/>
                <a:ea typeface="+mj-ea"/>
                <a:cs typeface="+mj-cs"/>
              </a:rPr>
              <a:t>Eukaryotes: Fungi</a:t>
            </a:r>
          </a:p>
        </p:txBody>
      </p:sp>
    </p:spTree>
    <p:extLst>
      <p:ext uri="{BB962C8B-B14F-4D97-AF65-F5344CB8AC3E}">
        <p14:creationId xmlns:p14="http://schemas.microsoft.com/office/powerpoint/2010/main" val="2659900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4376" y="4893580"/>
            <a:ext cx="8062912" cy="659535"/>
          </a:xfrm>
        </p:spPr>
        <p:txBody>
          <a:bodyPr>
            <a:normAutofit/>
          </a:bodyPr>
          <a:lstStyle/>
          <a:p>
            <a:r>
              <a:rPr lang="en-US" sz="1400" dirty="0"/>
              <a:t>Figure 1.18</a:t>
            </a:r>
          </a:p>
        </p:txBody>
      </p:sp>
      <p:pic>
        <p:nvPicPr>
          <p:cNvPr id="2" name="Picture Placeholder 1" descr="OSC_Microbio_01_03_mold.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1450" r="-31450"/>
          <a:stretch>
            <a:fillRect/>
          </a:stretch>
        </p:blipFill>
        <p:spPr>
          <a:xfrm>
            <a:off x="1081087" y="1660305"/>
            <a:ext cx="8062913" cy="3500071"/>
          </a:xfrm>
        </p:spPr>
      </p:pic>
      <p:sp>
        <p:nvSpPr>
          <p:cNvPr id="7" name="Text Placeholder 6"/>
          <p:cNvSpPr>
            <a:spLocks noGrp="1"/>
          </p:cNvSpPr>
          <p:nvPr>
            <p:ph type="body" sz="quarter" idx="14"/>
          </p:nvPr>
        </p:nvSpPr>
        <p:spPr>
          <a:xfrm>
            <a:off x="457200" y="5572265"/>
            <a:ext cx="8062912" cy="1166382"/>
          </a:xfrm>
        </p:spPr>
        <p:txBody>
          <a:bodyPr>
            <a:normAutofit/>
          </a:bodyPr>
          <a:lstStyle/>
          <a:p>
            <a:r>
              <a:rPr lang="en-US" sz="1600" dirty="0"/>
              <a:t>Large colonies of microscopic fungi can often be observed with the naked eye, as seen on the surface of these moldy oranges.</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xmlns="" id="{39343388-2316-42EC-B298-BDCA3ACB7EB6}"/>
              </a:ext>
            </a:extLst>
          </p:cNvPr>
          <p:cNvSpPr/>
          <p:nvPr/>
        </p:nvSpPr>
        <p:spPr>
          <a:xfrm>
            <a:off x="2956871" y="482490"/>
            <a:ext cx="3691523" cy="461665"/>
          </a:xfrm>
          <a:prstGeom prst="rect">
            <a:avLst/>
          </a:prstGeom>
          <a:noFill/>
        </p:spPr>
        <p:txBody>
          <a:bodyPr wrap="none" lIns="91440" tIns="45720" rIns="91440" bIns="45720">
            <a:spAutoFit/>
          </a:bodyPr>
          <a:lstStyle/>
          <a:p>
            <a:pPr>
              <a:spcBef>
                <a:spcPct val="0"/>
              </a:spcBef>
            </a:pPr>
            <a:r>
              <a:rPr lang="en-US" sz="2400" cap="all" spc="-60" dirty="0">
                <a:solidFill>
                  <a:srgbClr val="6CB255"/>
                </a:solidFill>
                <a:latin typeface="+mj-lt"/>
                <a:ea typeface="+mj-ea"/>
                <a:cs typeface="+mj-cs"/>
              </a:rPr>
              <a:t>Eukaryotes: Fungi</a:t>
            </a:r>
          </a:p>
        </p:txBody>
      </p:sp>
    </p:spTree>
    <p:extLst>
      <p:ext uri="{BB962C8B-B14F-4D97-AF65-F5344CB8AC3E}">
        <p14:creationId xmlns:p14="http://schemas.microsoft.com/office/powerpoint/2010/main" val="1216983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292689"/>
            <a:ext cx="8062912" cy="659535"/>
          </a:xfrm>
        </p:spPr>
        <p:txBody>
          <a:bodyPr>
            <a:normAutofit/>
          </a:bodyPr>
          <a:lstStyle/>
          <a:p>
            <a:r>
              <a:rPr lang="en-US" sz="1400" dirty="0"/>
              <a:t>Figure 1.19</a:t>
            </a:r>
          </a:p>
        </p:txBody>
      </p:sp>
      <p:pic>
        <p:nvPicPr>
          <p:cNvPr id="2" name="Picture Placeholder 1" descr="OSC_Microbio_01_03_worms.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7809" b="-7809"/>
          <a:stretch>
            <a:fillRect/>
          </a:stretch>
        </p:blipFill>
        <p:spPr/>
      </p:pic>
      <p:sp>
        <p:nvSpPr>
          <p:cNvPr id="7" name="Text Placeholder 6"/>
          <p:cNvSpPr>
            <a:spLocks noGrp="1"/>
          </p:cNvSpPr>
          <p:nvPr>
            <p:ph type="body" sz="quarter" idx="14"/>
          </p:nvPr>
        </p:nvSpPr>
        <p:spPr>
          <a:xfrm>
            <a:off x="457200" y="5201033"/>
            <a:ext cx="8062912" cy="1166382"/>
          </a:xfrm>
        </p:spPr>
        <p:txBody>
          <a:bodyPr>
            <a:noAutofit/>
          </a:bodyPr>
          <a:lstStyle/>
          <a:p>
            <a:pPr marL="342900" indent="-342900">
              <a:buFontTx/>
              <a:buAutoNum type="alphaLcParenBoth"/>
            </a:pPr>
            <a:r>
              <a:rPr lang="en-US" sz="1400" b="0" dirty="0">
                <a:solidFill>
                  <a:schemeClr val="tx1"/>
                </a:solidFill>
              </a:rPr>
              <a:t>The </a:t>
            </a:r>
            <a:r>
              <a:rPr lang="en-US" sz="1400" dirty="0"/>
              <a:t>beef tapeworm, </a:t>
            </a:r>
            <a:r>
              <a:rPr lang="en-US" sz="1400" i="1" dirty="0" err="1"/>
              <a:t>Taenia</a:t>
            </a:r>
            <a:r>
              <a:rPr lang="en-US" sz="1400" i="1" dirty="0"/>
              <a:t> </a:t>
            </a:r>
            <a:r>
              <a:rPr lang="en-US" sz="1400" i="1" dirty="0" err="1"/>
              <a:t>saginata</a:t>
            </a:r>
            <a:r>
              <a:rPr lang="en-US" sz="1400" dirty="0"/>
              <a:t>, infects both cattle and humans. </a:t>
            </a:r>
            <a:r>
              <a:rPr lang="en-US" sz="1400" i="1" dirty="0"/>
              <a:t>T. </a:t>
            </a:r>
            <a:r>
              <a:rPr lang="en-US" sz="1400" i="1" dirty="0" err="1"/>
              <a:t>saginata</a:t>
            </a:r>
            <a:r>
              <a:rPr lang="en-US" sz="1400" i="1" dirty="0"/>
              <a:t> </a:t>
            </a:r>
            <a:r>
              <a:rPr lang="en-US" sz="1400" dirty="0"/>
              <a:t>eggs are microscopic (around 50 </a:t>
            </a:r>
            <a:r>
              <a:rPr lang="en-US" sz="1400" dirty="0" err="1"/>
              <a:t>μm</a:t>
            </a:r>
            <a:r>
              <a:rPr lang="en-US" sz="1400" dirty="0"/>
              <a:t>), but adult worms like the one shown here can reach 4–10 m, taking up residence in the digestive system. </a:t>
            </a:r>
          </a:p>
          <a:p>
            <a:pPr marL="342900" indent="-342900">
              <a:buFontTx/>
              <a:buAutoNum type="alphaLcParenBoth"/>
            </a:pPr>
            <a:r>
              <a:rPr lang="en-US" sz="1400" b="0" dirty="0">
                <a:solidFill>
                  <a:schemeClr val="tx1"/>
                </a:solidFill>
              </a:rPr>
              <a:t>An </a:t>
            </a:r>
            <a:r>
              <a:rPr lang="en-US" sz="1400" dirty="0"/>
              <a:t>adult guinea worm</a:t>
            </a:r>
            <a:r>
              <a:rPr lang="en-US" sz="1400" i="1" dirty="0"/>
              <a:t>, </a:t>
            </a:r>
            <a:r>
              <a:rPr lang="en-US" sz="1400" i="1" dirty="0" err="1"/>
              <a:t>Dracunculus</a:t>
            </a:r>
            <a:r>
              <a:rPr lang="en-US" sz="1400" i="1" dirty="0"/>
              <a:t> </a:t>
            </a:r>
            <a:r>
              <a:rPr lang="en-US" sz="1400" i="1" dirty="0" err="1"/>
              <a:t>medinensis</a:t>
            </a:r>
            <a:r>
              <a:rPr lang="en-US" sz="1400" dirty="0"/>
              <a:t>, is removed through a lesion in the patient’s skin by winding it around a matchstick. (credit a, b: modification of work by Centers for Disease Control and </a:t>
            </a:r>
            <a:r>
              <a:rPr lang="da-DK" sz="1400" dirty="0" err="1"/>
              <a:t>Prevention</a:t>
            </a:r>
            <a:r>
              <a:rPr lang="da-DK" sz="1400" dirty="0"/>
              <a:t>)</a:t>
            </a:r>
            <a:endParaRPr lang="en-US" sz="1400" dirty="0"/>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xmlns="" id="{18D92986-7940-4911-9348-10B9D94823E7}"/>
              </a:ext>
            </a:extLst>
          </p:cNvPr>
          <p:cNvSpPr/>
          <p:nvPr/>
        </p:nvSpPr>
        <p:spPr>
          <a:xfrm>
            <a:off x="2106775" y="440172"/>
            <a:ext cx="4619341" cy="461665"/>
          </a:xfrm>
          <a:prstGeom prst="rect">
            <a:avLst/>
          </a:prstGeom>
          <a:noFill/>
        </p:spPr>
        <p:txBody>
          <a:bodyPr wrap="none" lIns="91440" tIns="45720" rIns="91440" bIns="45720">
            <a:spAutoFit/>
          </a:bodyPr>
          <a:lstStyle/>
          <a:p>
            <a:pPr>
              <a:spcBef>
                <a:spcPct val="0"/>
              </a:spcBef>
            </a:pPr>
            <a:r>
              <a:rPr lang="en-US" sz="2400" cap="all" spc="-60" dirty="0">
                <a:solidFill>
                  <a:srgbClr val="6CB255"/>
                </a:solidFill>
                <a:latin typeface="+mj-lt"/>
                <a:ea typeface="+mj-ea"/>
                <a:cs typeface="+mj-cs"/>
              </a:rPr>
              <a:t>Eukaryotes: Helminths</a:t>
            </a:r>
          </a:p>
        </p:txBody>
      </p:sp>
    </p:spTree>
    <p:extLst>
      <p:ext uri="{BB962C8B-B14F-4D97-AF65-F5344CB8AC3E}">
        <p14:creationId xmlns:p14="http://schemas.microsoft.com/office/powerpoint/2010/main" val="3181985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464099"/>
            <a:ext cx="8062912" cy="659535"/>
          </a:xfrm>
        </p:spPr>
        <p:txBody>
          <a:bodyPr>
            <a:normAutofit/>
          </a:bodyPr>
          <a:lstStyle/>
          <a:p>
            <a:r>
              <a:rPr lang="en-US" sz="1400" dirty="0"/>
              <a:t>Figure 1.20</a:t>
            </a:r>
          </a:p>
        </p:txBody>
      </p:sp>
      <p:pic>
        <p:nvPicPr>
          <p:cNvPr id="2" name="Picture Placeholder 1" descr="OSC_Microbio_01_03_virus.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104" r="-104"/>
          <a:stretch>
            <a:fillRect/>
          </a:stretch>
        </p:blipFill>
        <p:spPr>
          <a:xfrm>
            <a:off x="457199" y="1312906"/>
            <a:ext cx="8062913" cy="3500071"/>
          </a:xfrm>
        </p:spPr>
      </p:pic>
      <p:sp>
        <p:nvSpPr>
          <p:cNvPr id="7" name="Text Placeholder 6"/>
          <p:cNvSpPr>
            <a:spLocks noGrp="1"/>
          </p:cNvSpPr>
          <p:nvPr>
            <p:ph type="body" sz="quarter" idx="14"/>
          </p:nvPr>
        </p:nvSpPr>
        <p:spPr>
          <a:xfrm>
            <a:off x="457200" y="5174908"/>
            <a:ext cx="8062912" cy="1166382"/>
          </a:xfrm>
        </p:spPr>
        <p:txBody>
          <a:bodyPr>
            <a:noAutofit/>
          </a:bodyPr>
          <a:lstStyle/>
          <a:p>
            <a:pPr marL="342900" indent="-342900">
              <a:buFontTx/>
              <a:buAutoNum type="alphaLcParenBoth"/>
            </a:pPr>
            <a:r>
              <a:rPr lang="en-US" sz="1400" dirty="0"/>
              <a:t>Members of the Coronavirus family can cause respiratory infections like the common cold, severe acute respiratory syndrome (SARS), and Middle East respiratory syndrome (MERS). Here they are viewed under a transmission electron microscope (TEM).</a:t>
            </a:r>
          </a:p>
          <a:p>
            <a:pPr marL="342900" indent="-342900">
              <a:buFontTx/>
              <a:buAutoNum type="alphaLcParenBoth"/>
            </a:pPr>
            <a:r>
              <a:rPr lang="en-US" sz="1400" dirty="0" err="1"/>
              <a:t>Ebolavirus</a:t>
            </a:r>
            <a:r>
              <a:rPr lang="en-US" sz="1400" dirty="0"/>
              <a:t>, a member of the </a:t>
            </a:r>
            <a:r>
              <a:rPr lang="en-US" sz="1400" dirty="0" err="1"/>
              <a:t>Filovirus</a:t>
            </a:r>
            <a:r>
              <a:rPr lang="en-US" sz="1400" dirty="0"/>
              <a:t> family, as visualized using a TEM. (credit a: modification of work by Centers for Disease Control and Prevention; credit b: modification of work by Thomas W. </a:t>
            </a:r>
            <a:r>
              <a:rPr lang="en-US" sz="1400" dirty="0" err="1"/>
              <a:t>Geisbert</a:t>
            </a:r>
            <a:r>
              <a:rPr lang="en-US" sz="1400" dirty="0"/>
              <a:t>)</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xmlns="" id="{65070D9C-A154-41AB-832A-F593F5F77471}"/>
              </a:ext>
            </a:extLst>
          </p:cNvPr>
          <p:cNvSpPr/>
          <p:nvPr/>
        </p:nvSpPr>
        <p:spPr>
          <a:xfrm>
            <a:off x="3882190" y="405772"/>
            <a:ext cx="1648400" cy="461665"/>
          </a:xfrm>
          <a:prstGeom prst="rect">
            <a:avLst/>
          </a:prstGeom>
          <a:noFill/>
        </p:spPr>
        <p:txBody>
          <a:bodyPr wrap="none" lIns="91440" tIns="45720" rIns="91440" bIns="45720">
            <a:spAutoFit/>
          </a:bodyPr>
          <a:lstStyle/>
          <a:p>
            <a:pPr>
              <a:spcBef>
                <a:spcPct val="0"/>
              </a:spcBef>
            </a:pPr>
            <a:r>
              <a:rPr lang="en-US" sz="2400" cap="all" spc="-60" dirty="0">
                <a:solidFill>
                  <a:srgbClr val="6CB255"/>
                </a:solidFill>
                <a:latin typeface="+mj-lt"/>
                <a:ea typeface="+mj-ea"/>
                <a:cs typeface="+mj-cs"/>
              </a:rPr>
              <a:t>Viruses</a:t>
            </a:r>
          </a:p>
        </p:txBody>
      </p:sp>
    </p:spTree>
    <p:extLst>
      <p:ext uri="{BB962C8B-B14F-4D97-AF65-F5344CB8AC3E}">
        <p14:creationId xmlns:p14="http://schemas.microsoft.com/office/powerpoint/2010/main" val="1663932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357154" y="5705055"/>
            <a:ext cx="8062912" cy="659535"/>
          </a:xfrm>
        </p:spPr>
        <p:txBody>
          <a:bodyPr>
            <a:normAutofit/>
          </a:bodyPr>
          <a:lstStyle/>
          <a:p>
            <a:pPr algn="r"/>
            <a:r>
              <a:rPr lang="en-US" sz="1400" dirty="0">
                <a:solidFill>
                  <a:srgbClr val="6CB255"/>
                </a:solidFill>
              </a:rPr>
              <a:t>Figure 1.21</a:t>
            </a:r>
          </a:p>
        </p:txBody>
      </p:sp>
      <p:pic>
        <p:nvPicPr>
          <p:cNvPr id="2" name="Picture Placeholder 1" descr="OSC_Microbio_01_03_atwork.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7666" r="-7666"/>
          <a:stretch>
            <a:fillRect/>
          </a:stretch>
        </p:blipFill>
        <p:spPr>
          <a:xfrm>
            <a:off x="4489450" y="1108075"/>
            <a:ext cx="4030663" cy="5256213"/>
          </a:xfrm>
        </p:spPr>
      </p:pic>
      <p:sp>
        <p:nvSpPr>
          <p:cNvPr id="14" name="Text Placeholder 13"/>
          <p:cNvSpPr>
            <a:spLocks noGrp="1"/>
          </p:cNvSpPr>
          <p:nvPr>
            <p:ph type="body" sz="quarter" idx="14"/>
          </p:nvPr>
        </p:nvSpPr>
        <p:spPr>
          <a:xfrm>
            <a:off x="576262" y="1107315"/>
            <a:ext cx="3913188" cy="5256973"/>
          </a:xfrm>
        </p:spPr>
        <p:txBody>
          <a:bodyPr>
            <a:noAutofit/>
          </a:bodyPr>
          <a:lstStyle/>
          <a:p>
            <a:r>
              <a:rPr lang="en-US" sz="1600" dirty="0">
                <a:solidFill>
                  <a:srgbClr val="000000"/>
                </a:solidFill>
              </a:rPr>
              <a:t>A virologist samples eggs from this nest to be tested for </a:t>
            </a:r>
            <a:r>
              <a:rPr lang="en-US" sz="1600" dirty="0" smtClean="0">
                <a:solidFill>
                  <a:srgbClr val="000000"/>
                </a:solidFill>
              </a:rPr>
              <a:t>the </a:t>
            </a:r>
            <a:r>
              <a:rPr lang="en-US" sz="1600" dirty="0">
                <a:solidFill>
                  <a:srgbClr val="000000"/>
                </a:solidFill>
              </a:rPr>
              <a:t>influenza A virus, which causes avian flu in birds. (credit: U.S. Fish and Wildlife </a:t>
            </a:r>
            <a:r>
              <a:rPr lang="en-US" sz="1600" dirty="0" smtClean="0">
                <a:solidFill>
                  <a:srgbClr val="000000"/>
                </a:solidFill>
              </a:rPr>
              <a:t>Service</a:t>
            </a:r>
            <a:r>
              <a:rPr lang="en-US" sz="1600" dirty="0">
                <a:solidFill>
                  <a:srgbClr val="000000"/>
                </a:solidFill>
              </a:rPr>
              <a:t>)</a:t>
            </a:r>
          </a:p>
        </p:txBody>
      </p:sp>
      <p:pic>
        <p:nvPicPr>
          <p:cNvPr id="7"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4049"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xmlns="" id="{CB0A1F15-32FE-4CDB-AE83-CC2E8F8D3983}"/>
              </a:ext>
            </a:extLst>
          </p:cNvPr>
          <p:cNvSpPr/>
          <p:nvPr/>
        </p:nvSpPr>
        <p:spPr>
          <a:xfrm>
            <a:off x="1592250" y="323528"/>
            <a:ext cx="6481711" cy="461665"/>
          </a:xfrm>
          <a:prstGeom prst="rect">
            <a:avLst/>
          </a:prstGeom>
        </p:spPr>
        <p:txBody>
          <a:bodyPr wrap="none">
            <a:spAutoFit/>
          </a:bodyPr>
          <a:lstStyle/>
          <a:p>
            <a:pPr algn="r">
              <a:spcBef>
                <a:spcPct val="0"/>
              </a:spcBef>
            </a:pPr>
            <a:r>
              <a:rPr lang="en-US" sz="2400" cap="all" spc="-60" dirty="0">
                <a:solidFill>
                  <a:srgbClr val="6CB255"/>
                </a:solidFill>
                <a:latin typeface="+mj-lt"/>
                <a:ea typeface="+mj-ea"/>
                <a:cs typeface="+mj-cs"/>
              </a:rPr>
              <a:t>Microbiology as a Field of Study</a:t>
            </a:r>
          </a:p>
        </p:txBody>
      </p:sp>
    </p:spTree>
    <p:extLst>
      <p:ext uri="{BB962C8B-B14F-4D97-AF65-F5344CB8AC3E}">
        <p14:creationId xmlns:p14="http://schemas.microsoft.com/office/powerpoint/2010/main" val="743668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C078A2-C2B0-4EB7-A28E-CF5D15302CA9}"/>
              </a:ext>
            </a:extLst>
          </p:cNvPr>
          <p:cNvSpPr>
            <a:spLocks noGrp="1"/>
          </p:cNvSpPr>
          <p:nvPr>
            <p:ph type="title"/>
          </p:nvPr>
        </p:nvSpPr>
        <p:spPr>
          <a:xfrm>
            <a:off x="2124891" y="399334"/>
            <a:ext cx="8062912" cy="659535"/>
          </a:xfrm>
        </p:spPr>
        <p:txBody>
          <a:bodyPr>
            <a:normAutofit fontScale="90000"/>
          </a:bodyPr>
          <a:lstStyle/>
          <a:p>
            <a:r>
              <a:rPr lang="en-US" sz="3600" b="1" dirty="0"/>
              <a:t/>
            </a:r>
            <a:br>
              <a:rPr lang="en-US" sz="3600" b="1" dirty="0"/>
            </a:br>
            <a:r>
              <a:rPr lang="en-US" sz="3600" b="1" dirty="0"/>
              <a:t/>
            </a:r>
            <a:br>
              <a:rPr lang="en-US" sz="3600" b="1" dirty="0"/>
            </a:br>
            <a:r>
              <a:rPr lang="en-US" sz="3600" b="1" dirty="0"/>
              <a:t/>
            </a:r>
            <a:br>
              <a:rPr lang="en-US" sz="3600" b="1" dirty="0"/>
            </a:br>
            <a:r>
              <a:rPr lang="en-US" sz="2700" b="1" dirty="0"/>
              <a:t>Medical Microbiology</a:t>
            </a:r>
            <a:r>
              <a:rPr lang="en-US" b="1" dirty="0"/>
              <a:t/>
            </a:r>
            <a:br>
              <a:rPr lang="en-US" b="1" dirty="0"/>
            </a:br>
            <a:endParaRPr lang="en-US" dirty="0"/>
          </a:p>
        </p:txBody>
      </p:sp>
      <p:pic>
        <p:nvPicPr>
          <p:cNvPr id="7" name="Picture Placeholder 6">
            <a:extLst>
              <a:ext uri="{FF2B5EF4-FFF2-40B4-BE49-F238E27FC236}">
                <a16:creationId xmlns:a16="http://schemas.microsoft.com/office/drawing/2014/main" xmlns="" id="{C79D88ED-BF92-431F-9421-B56D7DA3D936}"/>
              </a:ext>
            </a:extLst>
          </p:cNvPr>
          <p:cNvPicPr>
            <a:picLocks noGrp="1" noChangeAspect="1"/>
          </p:cNvPicPr>
          <p:nvPr>
            <p:ph type="pic" sz="quarter" idx="13"/>
          </p:nvPr>
        </p:nvPicPr>
        <p:blipFill>
          <a:blip r:embed="rId2"/>
          <a:srcRect l="18386" r="18386"/>
          <a:stretch>
            <a:fillRect/>
          </a:stretch>
        </p:blipFill>
        <p:spPr>
          <a:xfrm>
            <a:off x="457199" y="1203412"/>
            <a:ext cx="4031619" cy="4607689"/>
          </a:xfrm>
          <a:prstGeom prst="rect">
            <a:avLst/>
          </a:prstGeom>
        </p:spPr>
      </p:pic>
      <p:sp>
        <p:nvSpPr>
          <p:cNvPr id="4" name="Text Placeholder 3">
            <a:extLst>
              <a:ext uri="{FF2B5EF4-FFF2-40B4-BE49-F238E27FC236}">
                <a16:creationId xmlns:a16="http://schemas.microsoft.com/office/drawing/2014/main" xmlns="" id="{FBFB4933-FAC3-4417-BF0B-18F1C06369F7}"/>
              </a:ext>
            </a:extLst>
          </p:cNvPr>
          <p:cNvSpPr>
            <a:spLocks noGrp="1"/>
          </p:cNvSpPr>
          <p:nvPr>
            <p:ph type="body" sz="quarter" idx="14"/>
          </p:nvPr>
        </p:nvSpPr>
        <p:spPr>
          <a:xfrm>
            <a:off x="4606925" y="1229416"/>
            <a:ext cx="3913188" cy="4607382"/>
          </a:xfrm>
        </p:spPr>
        <p:txBody>
          <a:bodyPr>
            <a:normAutofit lnSpcReduction="10000"/>
          </a:bodyPr>
          <a:lstStyle/>
          <a:p>
            <a:pPr marL="342900" indent="-342900">
              <a:buFont typeface="Arial" panose="020B0604020202020204" pitchFamily="34" charset="0"/>
              <a:buChar char="•"/>
            </a:pPr>
            <a:r>
              <a:rPr lang="en-US" sz="2400" dirty="0"/>
              <a:t>is the study of the pathogenic microbes and the role of microbes in human illness.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This includes the study of microbial pathogenesis and epidemiology and is related to the study of disease pathology and immunology</a:t>
            </a:r>
            <a:r>
              <a:rPr lang="en-US" dirty="0"/>
              <a:t>.</a:t>
            </a:r>
          </a:p>
        </p:txBody>
      </p:sp>
      <p:sp>
        <p:nvSpPr>
          <p:cNvPr id="8" name="Rectangle 7">
            <a:extLst>
              <a:ext uri="{FF2B5EF4-FFF2-40B4-BE49-F238E27FC236}">
                <a16:creationId xmlns:a16="http://schemas.microsoft.com/office/drawing/2014/main" xmlns="" id="{951BFE5E-5E8A-45A7-84A1-9ED7327B9EE4}"/>
              </a:ext>
            </a:extLst>
          </p:cNvPr>
          <p:cNvSpPr/>
          <p:nvPr/>
        </p:nvSpPr>
        <p:spPr>
          <a:xfrm>
            <a:off x="181323" y="6285411"/>
            <a:ext cx="5096267" cy="369332"/>
          </a:xfrm>
          <a:prstGeom prst="rect">
            <a:avLst/>
          </a:prstGeom>
        </p:spPr>
        <p:txBody>
          <a:bodyPr wrap="none">
            <a:spAutoFit/>
          </a:bodyPr>
          <a:lstStyle/>
          <a:p>
            <a:r>
              <a:rPr lang="en-US" i="1" dirty="0"/>
              <a:t>Boundless Microbiology at http://bit.ly/2fNg8H6 /</a:t>
            </a:r>
          </a:p>
        </p:txBody>
      </p:sp>
    </p:spTree>
    <p:extLst>
      <p:ext uri="{BB962C8B-B14F-4D97-AF65-F5344CB8AC3E}">
        <p14:creationId xmlns:p14="http://schemas.microsoft.com/office/powerpoint/2010/main" val="939275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EE2954-1A5D-44B5-AAF8-77A58C4B6651}"/>
              </a:ext>
            </a:extLst>
          </p:cNvPr>
          <p:cNvSpPr>
            <a:spLocks noGrp="1"/>
          </p:cNvSpPr>
          <p:nvPr>
            <p:ph type="title"/>
          </p:nvPr>
        </p:nvSpPr>
        <p:spPr/>
        <p:txBody>
          <a:bodyPr>
            <a:normAutofit/>
          </a:bodyPr>
          <a:lstStyle/>
          <a:p>
            <a:pPr algn="ctr"/>
            <a:r>
              <a:rPr lang="en-US" dirty="0"/>
              <a:t>Pharmaceutical Microbiology</a:t>
            </a:r>
          </a:p>
        </p:txBody>
      </p:sp>
      <p:pic>
        <p:nvPicPr>
          <p:cNvPr id="5" name="Picture Placeholder 4">
            <a:extLst>
              <a:ext uri="{FF2B5EF4-FFF2-40B4-BE49-F238E27FC236}">
                <a16:creationId xmlns:a16="http://schemas.microsoft.com/office/drawing/2014/main" xmlns="" id="{DBA9A5E8-08F3-4652-A880-5AEE21504097}"/>
              </a:ext>
            </a:extLst>
          </p:cNvPr>
          <p:cNvPicPr>
            <a:picLocks noGrp="1" noChangeAspect="1"/>
          </p:cNvPicPr>
          <p:nvPr>
            <p:ph type="pic" sz="quarter" idx="13"/>
          </p:nvPr>
        </p:nvPicPr>
        <p:blipFill>
          <a:blip r:embed="rId2"/>
          <a:srcRect t="16962" b="16962"/>
          <a:stretch>
            <a:fillRect/>
          </a:stretch>
        </p:blipFill>
        <p:spPr>
          <a:xfrm>
            <a:off x="1368810" y="1209472"/>
            <a:ext cx="6239691" cy="3500071"/>
          </a:xfrm>
          <a:prstGeom prst="rect">
            <a:avLst/>
          </a:prstGeom>
        </p:spPr>
      </p:pic>
      <p:sp>
        <p:nvSpPr>
          <p:cNvPr id="4" name="Text Placeholder 3">
            <a:extLst>
              <a:ext uri="{FF2B5EF4-FFF2-40B4-BE49-F238E27FC236}">
                <a16:creationId xmlns:a16="http://schemas.microsoft.com/office/drawing/2014/main" xmlns="" id="{CC9DC122-921C-4FBE-BE69-9CA97702874D}"/>
              </a:ext>
            </a:extLst>
          </p:cNvPr>
          <p:cNvSpPr>
            <a:spLocks noGrp="1"/>
          </p:cNvSpPr>
          <p:nvPr>
            <p:ph type="body" sz="quarter" idx="14"/>
          </p:nvPr>
        </p:nvSpPr>
        <p:spPr>
          <a:xfrm>
            <a:off x="457199" y="5028880"/>
            <a:ext cx="8062912" cy="1166382"/>
          </a:xfrm>
        </p:spPr>
        <p:txBody>
          <a:bodyPr>
            <a:normAutofit fontScale="92500" lnSpcReduction="10000"/>
          </a:bodyPr>
          <a:lstStyle/>
          <a:p>
            <a:r>
              <a:rPr lang="en-US" dirty="0"/>
              <a:t>The study of microorganisms that are related to the production of antibiotics, enzymes, vitamins, vaccines, and other pharmaceutical products. Pharmaceutical microbiology also studies the causes of pharmaceutical contamination and spoil.</a:t>
            </a:r>
          </a:p>
        </p:txBody>
      </p:sp>
      <p:sp>
        <p:nvSpPr>
          <p:cNvPr id="6" name="Rectangle 5">
            <a:extLst>
              <a:ext uri="{FF2B5EF4-FFF2-40B4-BE49-F238E27FC236}">
                <a16:creationId xmlns:a16="http://schemas.microsoft.com/office/drawing/2014/main" xmlns="" id="{4013BCDD-4CA8-4BE0-ADD1-8742D17F5BB8}"/>
              </a:ext>
            </a:extLst>
          </p:cNvPr>
          <p:cNvSpPr/>
          <p:nvPr/>
        </p:nvSpPr>
        <p:spPr>
          <a:xfrm>
            <a:off x="94238" y="6410959"/>
            <a:ext cx="5096267" cy="369332"/>
          </a:xfrm>
          <a:prstGeom prst="rect">
            <a:avLst/>
          </a:prstGeom>
        </p:spPr>
        <p:txBody>
          <a:bodyPr wrap="none">
            <a:spAutoFit/>
          </a:bodyPr>
          <a:lstStyle/>
          <a:p>
            <a:r>
              <a:rPr lang="en-US" i="1" dirty="0"/>
              <a:t>Boundless Microbiology at http://bit.ly/2fNg8H6 /</a:t>
            </a:r>
          </a:p>
        </p:txBody>
      </p:sp>
    </p:spTree>
    <p:extLst>
      <p:ext uri="{BB962C8B-B14F-4D97-AF65-F5344CB8AC3E}">
        <p14:creationId xmlns:p14="http://schemas.microsoft.com/office/powerpoint/2010/main" val="2978427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C9520AC-F7E8-49F8-BBA5-C90E6AC3CF97}"/>
              </a:ext>
            </a:extLst>
          </p:cNvPr>
          <p:cNvSpPr>
            <a:spLocks noGrp="1"/>
          </p:cNvSpPr>
          <p:nvPr>
            <p:ph idx="1"/>
          </p:nvPr>
        </p:nvSpPr>
        <p:spPr>
          <a:xfrm>
            <a:off x="5338354" y="1600200"/>
            <a:ext cx="3348446" cy="4480560"/>
          </a:xfrm>
        </p:spPr>
        <p:txBody>
          <a:bodyPr>
            <a:normAutofit/>
          </a:bodyPr>
          <a:lstStyle/>
          <a:p>
            <a:pPr marL="342900" indent="-342900">
              <a:buFont typeface="Arial" panose="020B0604020202020204" pitchFamily="34" charset="0"/>
              <a:buChar char="•"/>
            </a:pPr>
            <a:r>
              <a:rPr lang="en-US" sz="2400" dirty="0"/>
              <a:t>The exploitation of microbes for use in industrial processes.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Examples include industrial fermentation and waste-water treatment. </a:t>
            </a:r>
          </a:p>
        </p:txBody>
      </p:sp>
      <p:pic>
        <p:nvPicPr>
          <p:cNvPr id="5" name="Picture 4">
            <a:extLst>
              <a:ext uri="{FF2B5EF4-FFF2-40B4-BE49-F238E27FC236}">
                <a16:creationId xmlns:a16="http://schemas.microsoft.com/office/drawing/2014/main" xmlns="" id="{ABAEE111-CB90-4DD1-B183-80090FB1D75F}"/>
              </a:ext>
            </a:extLst>
          </p:cNvPr>
          <p:cNvPicPr>
            <a:picLocks noChangeAspect="1"/>
          </p:cNvPicPr>
          <p:nvPr/>
        </p:nvPicPr>
        <p:blipFill>
          <a:blip r:embed="rId2"/>
          <a:stretch>
            <a:fillRect/>
          </a:stretch>
        </p:blipFill>
        <p:spPr>
          <a:xfrm>
            <a:off x="235131" y="2059713"/>
            <a:ext cx="4876800" cy="3248025"/>
          </a:xfrm>
          <a:prstGeom prst="rect">
            <a:avLst/>
          </a:prstGeom>
        </p:spPr>
      </p:pic>
      <p:sp>
        <p:nvSpPr>
          <p:cNvPr id="4" name="Title 3">
            <a:extLst>
              <a:ext uri="{FF2B5EF4-FFF2-40B4-BE49-F238E27FC236}">
                <a16:creationId xmlns:a16="http://schemas.microsoft.com/office/drawing/2014/main" xmlns="" id="{F7CAFCDA-4D68-439D-BA88-8F210CB1570E}"/>
              </a:ext>
            </a:extLst>
          </p:cNvPr>
          <p:cNvSpPr>
            <a:spLocks noGrp="1"/>
          </p:cNvSpPr>
          <p:nvPr>
            <p:ph type="title"/>
          </p:nvPr>
        </p:nvSpPr>
        <p:spPr/>
        <p:txBody>
          <a:bodyPr>
            <a:normAutofit/>
          </a:bodyPr>
          <a:lstStyle/>
          <a:p>
            <a:pPr algn="ctr"/>
            <a:r>
              <a:rPr lang="en-US" dirty="0"/>
              <a:t>Industrial Microbiology</a:t>
            </a:r>
          </a:p>
        </p:txBody>
      </p:sp>
      <p:sp>
        <p:nvSpPr>
          <p:cNvPr id="6" name="Rectangle 5">
            <a:extLst>
              <a:ext uri="{FF2B5EF4-FFF2-40B4-BE49-F238E27FC236}">
                <a16:creationId xmlns:a16="http://schemas.microsoft.com/office/drawing/2014/main" xmlns="" id="{7424C43F-19D6-476E-9024-00A5AD3F035F}"/>
              </a:ext>
            </a:extLst>
          </p:cNvPr>
          <p:cNvSpPr/>
          <p:nvPr/>
        </p:nvSpPr>
        <p:spPr>
          <a:xfrm>
            <a:off x="125397" y="6281924"/>
            <a:ext cx="5096267" cy="369332"/>
          </a:xfrm>
          <a:prstGeom prst="rect">
            <a:avLst/>
          </a:prstGeom>
        </p:spPr>
        <p:txBody>
          <a:bodyPr wrap="none">
            <a:spAutoFit/>
          </a:bodyPr>
          <a:lstStyle/>
          <a:p>
            <a:r>
              <a:rPr lang="en-US" i="1" dirty="0"/>
              <a:t>Boundless Microbiology at http://bit.ly/2fNg8H6 /</a:t>
            </a:r>
          </a:p>
        </p:txBody>
      </p:sp>
    </p:spTree>
    <p:extLst>
      <p:ext uri="{BB962C8B-B14F-4D97-AF65-F5344CB8AC3E}">
        <p14:creationId xmlns:p14="http://schemas.microsoft.com/office/powerpoint/2010/main" val="324217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C9520AC-F7E8-49F8-BBA5-C90E6AC3CF97}"/>
              </a:ext>
            </a:extLst>
          </p:cNvPr>
          <p:cNvSpPr>
            <a:spLocks noGrp="1"/>
          </p:cNvSpPr>
          <p:nvPr>
            <p:ph idx="1"/>
          </p:nvPr>
        </p:nvSpPr>
        <p:spPr>
          <a:xfrm>
            <a:off x="5799908" y="1986030"/>
            <a:ext cx="3135086" cy="4480560"/>
          </a:xfrm>
        </p:spPr>
        <p:txBody>
          <a:bodyPr>
            <a:normAutofit/>
          </a:bodyPr>
          <a:lstStyle/>
          <a:p>
            <a:pPr marL="342900" indent="-342900">
              <a:buFont typeface="Arial" panose="020B0604020202020204" pitchFamily="34" charset="0"/>
              <a:buChar char="•"/>
            </a:pPr>
            <a:r>
              <a:rPr lang="en-US" sz="2400" dirty="0"/>
              <a:t>The manipulation of microorganisms at the genetic and molecular level to generate useful products.</a:t>
            </a:r>
          </a:p>
        </p:txBody>
      </p:sp>
      <p:sp>
        <p:nvSpPr>
          <p:cNvPr id="4" name="Title 3">
            <a:extLst>
              <a:ext uri="{FF2B5EF4-FFF2-40B4-BE49-F238E27FC236}">
                <a16:creationId xmlns:a16="http://schemas.microsoft.com/office/drawing/2014/main" xmlns="" id="{F7CAFCDA-4D68-439D-BA88-8F210CB1570E}"/>
              </a:ext>
            </a:extLst>
          </p:cNvPr>
          <p:cNvSpPr>
            <a:spLocks noGrp="1"/>
          </p:cNvSpPr>
          <p:nvPr>
            <p:ph type="title"/>
          </p:nvPr>
        </p:nvSpPr>
        <p:spPr/>
        <p:txBody>
          <a:bodyPr>
            <a:normAutofit/>
          </a:bodyPr>
          <a:lstStyle/>
          <a:p>
            <a:pPr algn="ctr"/>
            <a:r>
              <a:rPr lang="en-US" dirty="0"/>
              <a:t>Microbial Biotechnology</a:t>
            </a:r>
          </a:p>
        </p:txBody>
      </p:sp>
      <p:sp>
        <p:nvSpPr>
          <p:cNvPr id="6" name="Rectangle 5">
            <a:extLst>
              <a:ext uri="{FF2B5EF4-FFF2-40B4-BE49-F238E27FC236}">
                <a16:creationId xmlns:a16="http://schemas.microsoft.com/office/drawing/2014/main" xmlns="" id="{7424C43F-19D6-476E-9024-00A5AD3F035F}"/>
              </a:ext>
            </a:extLst>
          </p:cNvPr>
          <p:cNvSpPr/>
          <p:nvPr/>
        </p:nvSpPr>
        <p:spPr>
          <a:xfrm>
            <a:off x="125397" y="6281924"/>
            <a:ext cx="5096267" cy="369332"/>
          </a:xfrm>
          <a:prstGeom prst="rect">
            <a:avLst/>
          </a:prstGeom>
        </p:spPr>
        <p:txBody>
          <a:bodyPr wrap="none">
            <a:spAutoFit/>
          </a:bodyPr>
          <a:lstStyle/>
          <a:p>
            <a:r>
              <a:rPr lang="en-US" i="1" dirty="0"/>
              <a:t>Boundless Microbiology at http://bit.ly/2fNg8H6 /</a:t>
            </a:r>
          </a:p>
        </p:txBody>
      </p:sp>
      <p:pic>
        <p:nvPicPr>
          <p:cNvPr id="3" name="Picture 2">
            <a:extLst>
              <a:ext uri="{FF2B5EF4-FFF2-40B4-BE49-F238E27FC236}">
                <a16:creationId xmlns:a16="http://schemas.microsoft.com/office/drawing/2014/main" xmlns="" id="{52B5903C-1AFB-4568-98F4-B3B3A318E900}"/>
              </a:ext>
            </a:extLst>
          </p:cNvPr>
          <p:cNvPicPr>
            <a:picLocks noChangeAspect="1"/>
          </p:cNvPicPr>
          <p:nvPr/>
        </p:nvPicPr>
        <p:blipFill>
          <a:blip r:embed="rId2"/>
          <a:stretch>
            <a:fillRect/>
          </a:stretch>
        </p:blipFill>
        <p:spPr>
          <a:xfrm>
            <a:off x="457200" y="1846217"/>
            <a:ext cx="5295042" cy="2793979"/>
          </a:xfrm>
          <a:prstGeom prst="rect">
            <a:avLst/>
          </a:prstGeom>
        </p:spPr>
      </p:pic>
    </p:spTree>
    <p:extLst>
      <p:ext uri="{BB962C8B-B14F-4D97-AF65-F5344CB8AC3E}">
        <p14:creationId xmlns:p14="http://schemas.microsoft.com/office/powerpoint/2010/main" val="2565612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C9520AC-F7E8-49F8-BBA5-C90E6AC3CF97}"/>
              </a:ext>
            </a:extLst>
          </p:cNvPr>
          <p:cNvSpPr>
            <a:spLocks noGrp="1"/>
          </p:cNvSpPr>
          <p:nvPr>
            <p:ph idx="1"/>
          </p:nvPr>
        </p:nvSpPr>
        <p:spPr>
          <a:xfrm>
            <a:off x="5338354" y="1600200"/>
            <a:ext cx="3348446" cy="4480560"/>
          </a:xfrm>
        </p:spPr>
        <p:txBody>
          <a:bodyPr>
            <a:normAutofit/>
          </a:bodyPr>
          <a:lstStyle/>
          <a:p>
            <a:pPr marL="342900" indent="-342900">
              <a:buFont typeface="Arial" panose="020B0604020202020204" pitchFamily="34" charset="0"/>
              <a:buChar char="•"/>
            </a:pPr>
            <a:r>
              <a:rPr lang="en-US" sz="2400" dirty="0"/>
              <a:t>The study of microorganisms causing food spoilage and food-borne illness. </a:t>
            </a:r>
          </a:p>
          <a:p>
            <a:pPr marL="342900" indent="-342900">
              <a:buFont typeface="Arial" panose="020B0604020202020204" pitchFamily="34" charset="0"/>
              <a:buChar char="•"/>
            </a:pPr>
            <a:r>
              <a:rPr lang="en-US" sz="2400" dirty="0"/>
              <a:t>Microorganisms can produce foods, for example by fermentation.</a:t>
            </a:r>
          </a:p>
        </p:txBody>
      </p:sp>
      <p:sp>
        <p:nvSpPr>
          <p:cNvPr id="4" name="Title 3">
            <a:extLst>
              <a:ext uri="{FF2B5EF4-FFF2-40B4-BE49-F238E27FC236}">
                <a16:creationId xmlns:a16="http://schemas.microsoft.com/office/drawing/2014/main" xmlns="" id="{F7CAFCDA-4D68-439D-BA88-8F210CB1570E}"/>
              </a:ext>
            </a:extLst>
          </p:cNvPr>
          <p:cNvSpPr>
            <a:spLocks noGrp="1"/>
          </p:cNvSpPr>
          <p:nvPr>
            <p:ph type="title"/>
          </p:nvPr>
        </p:nvSpPr>
        <p:spPr>
          <a:xfrm>
            <a:off x="304800" y="0"/>
            <a:ext cx="8778240" cy="1205661"/>
          </a:xfrm>
        </p:spPr>
        <p:txBody>
          <a:bodyPr>
            <a:normAutofit fontScale="90000"/>
          </a:bodyPr>
          <a:lstStyle/>
          <a:p>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2700" dirty="0"/>
              <a:t>Food Microbiology and Dairy Microbiology</a:t>
            </a:r>
          </a:p>
        </p:txBody>
      </p:sp>
      <p:sp>
        <p:nvSpPr>
          <p:cNvPr id="6" name="Rectangle 5">
            <a:extLst>
              <a:ext uri="{FF2B5EF4-FFF2-40B4-BE49-F238E27FC236}">
                <a16:creationId xmlns:a16="http://schemas.microsoft.com/office/drawing/2014/main" xmlns="" id="{7424C43F-19D6-476E-9024-00A5AD3F035F}"/>
              </a:ext>
            </a:extLst>
          </p:cNvPr>
          <p:cNvSpPr/>
          <p:nvPr/>
        </p:nvSpPr>
        <p:spPr>
          <a:xfrm>
            <a:off x="125397" y="6281924"/>
            <a:ext cx="5096267" cy="369332"/>
          </a:xfrm>
          <a:prstGeom prst="rect">
            <a:avLst/>
          </a:prstGeom>
        </p:spPr>
        <p:txBody>
          <a:bodyPr wrap="none">
            <a:spAutoFit/>
          </a:bodyPr>
          <a:lstStyle/>
          <a:p>
            <a:r>
              <a:rPr lang="en-US" i="1" dirty="0"/>
              <a:t>Boundless Microbiology at http://bit.ly/2fNg8H6 /</a:t>
            </a:r>
          </a:p>
        </p:txBody>
      </p:sp>
      <p:pic>
        <p:nvPicPr>
          <p:cNvPr id="3" name="Picture 2">
            <a:extLst>
              <a:ext uri="{FF2B5EF4-FFF2-40B4-BE49-F238E27FC236}">
                <a16:creationId xmlns:a16="http://schemas.microsoft.com/office/drawing/2014/main" xmlns="" id="{C8999800-E351-4A23-B791-CDD398786659}"/>
              </a:ext>
            </a:extLst>
          </p:cNvPr>
          <p:cNvPicPr>
            <a:picLocks noChangeAspect="1"/>
          </p:cNvPicPr>
          <p:nvPr/>
        </p:nvPicPr>
        <p:blipFill>
          <a:blip r:embed="rId2"/>
          <a:stretch>
            <a:fillRect/>
          </a:stretch>
        </p:blipFill>
        <p:spPr>
          <a:xfrm>
            <a:off x="226422" y="2171266"/>
            <a:ext cx="4789715" cy="2586908"/>
          </a:xfrm>
          <a:prstGeom prst="rect">
            <a:avLst/>
          </a:prstGeom>
        </p:spPr>
      </p:pic>
    </p:spTree>
    <p:extLst>
      <p:ext uri="{BB962C8B-B14F-4D97-AF65-F5344CB8AC3E}">
        <p14:creationId xmlns:p14="http://schemas.microsoft.com/office/powerpoint/2010/main" val="3737109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a:xfrm>
            <a:off x="378823" y="424542"/>
            <a:ext cx="8445137" cy="6087291"/>
          </a:xfrm>
        </p:spPr>
        <p:txBody>
          <a:bodyPr>
            <a:normAutofit/>
          </a:bodyPr>
          <a:lstStyle/>
          <a:p>
            <a:pPr algn="ctr">
              <a:defRPr/>
            </a:pPr>
            <a:r>
              <a:rPr lang="en-US" altLang="en-US" sz="2400" b="1" i="1" dirty="0">
                <a:solidFill>
                  <a:schemeClr val="bg2">
                    <a:lumMod val="10000"/>
                  </a:schemeClr>
                </a:solidFill>
                <a:latin typeface="Arial" pitchFamily="34" charset="0"/>
              </a:rPr>
              <a:t>      </a:t>
            </a:r>
            <a:r>
              <a:rPr lang="en-US" altLang="en-US" sz="2400" b="1" i="1" u="sng" dirty="0">
                <a:solidFill>
                  <a:schemeClr val="bg2">
                    <a:lumMod val="10000"/>
                  </a:schemeClr>
                </a:solidFill>
                <a:latin typeface="Arial" pitchFamily="34" charset="0"/>
              </a:rPr>
              <a:t> Major groups of microorganisms (in order of decreasing complexity):</a:t>
            </a:r>
          </a:p>
          <a:p>
            <a:pPr eaLnBrk="1" hangingPunct="1">
              <a:defRPr/>
            </a:pPr>
            <a:r>
              <a:rPr lang="en-US" altLang="en-US" b="1" u="sng" dirty="0">
                <a:latin typeface="Arial" pitchFamily="34" charset="0"/>
              </a:rPr>
              <a:t>Eukaryotes</a:t>
            </a:r>
            <a:r>
              <a:rPr lang="en-US" altLang="en-US" dirty="0">
                <a:latin typeface="Arial" pitchFamily="34" charset="0"/>
              </a:rPr>
              <a:t> (</a:t>
            </a:r>
            <a:r>
              <a:rPr lang="en-US" dirty="0"/>
              <a:t>true nucleus) </a:t>
            </a:r>
            <a:r>
              <a:rPr lang="en-US" altLang="en-US" b="1" dirty="0">
                <a:latin typeface="Arial" pitchFamily="34" charset="0"/>
              </a:rPr>
              <a:t>- </a:t>
            </a:r>
            <a:r>
              <a:rPr lang="en-US" dirty="0"/>
              <a:t>cells contain a nucleus and organelles enclosed within membranes.</a:t>
            </a:r>
            <a:endParaRPr lang="en-US" altLang="en-US" dirty="0">
              <a:latin typeface="Arial" pitchFamily="34" charset="0"/>
            </a:endParaRPr>
          </a:p>
          <a:p>
            <a:pPr lvl="1" eaLnBrk="1" hangingPunct="1">
              <a:defRPr/>
            </a:pPr>
            <a:r>
              <a:rPr lang="en-US" altLang="en-US" dirty="0">
                <a:solidFill>
                  <a:schemeClr val="accent1">
                    <a:lumMod val="50000"/>
                  </a:schemeClr>
                </a:solidFill>
                <a:latin typeface="Arial" pitchFamily="34" charset="0"/>
              </a:rPr>
              <a:t>Arthropods (ex. Mosquito) – vectors (transmit infectious agent from one host to another) </a:t>
            </a:r>
          </a:p>
          <a:p>
            <a:pPr lvl="1" eaLnBrk="1" hangingPunct="1">
              <a:defRPr/>
            </a:pPr>
            <a:r>
              <a:rPr lang="en-US" altLang="en-US" dirty="0" err="1">
                <a:solidFill>
                  <a:schemeClr val="accent6">
                    <a:lumMod val="50000"/>
                  </a:schemeClr>
                </a:solidFill>
                <a:latin typeface="Arial" pitchFamily="34" charset="0"/>
              </a:rPr>
              <a:t>Helminths</a:t>
            </a:r>
            <a:r>
              <a:rPr lang="en-US" altLang="en-US" dirty="0">
                <a:solidFill>
                  <a:schemeClr val="accent6">
                    <a:lumMod val="50000"/>
                  </a:schemeClr>
                </a:solidFill>
                <a:latin typeface="Arial" pitchFamily="34" charset="0"/>
              </a:rPr>
              <a:t> – all parasitic worms, one or more organ systems (primitive nervous system, muscles, reproductive system), life cycle is complex. Ex. </a:t>
            </a:r>
            <a:r>
              <a:rPr lang="en-US" altLang="en-US" dirty="0" err="1">
                <a:solidFill>
                  <a:schemeClr val="accent6">
                    <a:lumMod val="50000"/>
                  </a:schemeClr>
                </a:solidFill>
                <a:latin typeface="Arial" pitchFamily="34" charset="0"/>
              </a:rPr>
              <a:t>Nematoda</a:t>
            </a:r>
            <a:r>
              <a:rPr lang="en-US" altLang="en-US" dirty="0">
                <a:solidFill>
                  <a:schemeClr val="accent6">
                    <a:lumMod val="50000"/>
                  </a:schemeClr>
                </a:solidFill>
                <a:latin typeface="Arial" pitchFamily="34" charset="0"/>
              </a:rPr>
              <a:t> (round worm), </a:t>
            </a:r>
            <a:r>
              <a:rPr lang="en-US" altLang="en-US" dirty="0" err="1">
                <a:solidFill>
                  <a:schemeClr val="accent6">
                    <a:lumMod val="50000"/>
                  </a:schemeClr>
                </a:solidFill>
                <a:latin typeface="Arial" pitchFamily="34" charset="0"/>
              </a:rPr>
              <a:t>Cestoda</a:t>
            </a:r>
            <a:r>
              <a:rPr lang="en-US" altLang="en-US" dirty="0">
                <a:solidFill>
                  <a:schemeClr val="accent6">
                    <a:lumMod val="50000"/>
                  </a:schemeClr>
                </a:solidFill>
                <a:latin typeface="Arial" pitchFamily="34" charset="0"/>
              </a:rPr>
              <a:t>/</a:t>
            </a:r>
            <a:r>
              <a:rPr lang="en-US" altLang="en-US" dirty="0" err="1">
                <a:solidFill>
                  <a:schemeClr val="accent6">
                    <a:lumMod val="50000"/>
                  </a:schemeClr>
                </a:solidFill>
                <a:latin typeface="Arial" pitchFamily="34" charset="0"/>
              </a:rPr>
              <a:t>Taenia</a:t>
            </a:r>
            <a:r>
              <a:rPr lang="en-US" altLang="en-US" dirty="0">
                <a:solidFill>
                  <a:schemeClr val="accent6">
                    <a:lumMod val="50000"/>
                  </a:schemeClr>
                </a:solidFill>
                <a:latin typeface="Arial" pitchFamily="34" charset="0"/>
              </a:rPr>
              <a:t> (tape worm)  </a:t>
            </a:r>
          </a:p>
          <a:p>
            <a:pPr lvl="1" eaLnBrk="1" hangingPunct="1">
              <a:defRPr/>
            </a:pPr>
            <a:r>
              <a:rPr lang="en-US" altLang="en-US" dirty="0">
                <a:solidFill>
                  <a:schemeClr val="accent3">
                    <a:lumMod val="50000"/>
                  </a:schemeClr>
                </a:solidFill>
                <a:latin typeface="Arial" pitchFamily="34" charset="0"/>
              </a:rPr>
              <a:t>Algae (ex. Diatoms, </a:t>
            </a:r>
            <a:r>
              <a:rPr lang="en-US" altLang="en-US" dirty="0" err="1">
                <a:solidFill>
                  <a:schemeClr val="accent3">
                    <a:lumMod val="50000"/>
                  </a:schemeClr>
                </a:solidFill>
                <a:latin typeface="Arial" pitchFamily="34" charset="0"/>
              </a:rPr>
              <a:t>Dinoflagellates</a:t>
            </a:r>
            <a:r>
              <a:rPr lang="en-US" altLang="en-US" dirty="0">
                <a:solidFill>
                  <a:schemeClr val="accent3">
                    <a:lumMod val="50000"/>
                  </a:schemeClr>
                </a:solidFill>
                <a:latin typeface="Arial" pitchFamily="34" charset="0"/>
              </a:rPr>
              <a:t>) – aquatic eukaryotes (cause intoxication such as paralytic shellfish poisoning)</a:t>
            </a:r>
          </a:p>
          <a:p>
            <a:pPr lvl="1" eaLnBrk="1" hangingPunct="1">
              <a:defRPr/>
            </a:pPr>
            <a:r>
              <a:rPr lang="en-US" altLang="en-US" dirty="0">
                <a:solidFill>
                  <a:schemeClr val="accent4">
                    <a:lumMod val="50000"/>
                  </a:schemeClr>
                </a:solidFill>
                <a:latin typeface="Arial" pitchFamily="34" charset="0"/>
              </a:rPr>
              <a:t>Fungi (ex. </a:t>
            </a:r>
            <a:r>
              <a:rPr lang="en-US" altLang="en-US" dirty="0" err="1">
                <a:solidFill>
                  <a:schemeClr val="accent4">
                    <a:lumMod val="50000"/>
                  </a:schemeClr>
                </a:solidFill>
                <a:latin typeface="Arial" pitchFamily="34" charset="0"/>
              </a:rPr>
              <a:t>Microsporum</a:t>
            </a:r>
            <a:r>
              <a:rPr lang="en-US" altLang="en-US" dirty="0">
                <a:solidFill>
                  <a:schemeClr val="accent4">
                    <a:lumMod val="50000"/>
                  </a:schemeClr>
                </a:solidFill>
                <a:latin typeface="Arial" pitchFamily="34" charset="0"/>
              </a:rPr>
              <a:t> – foot fungus) – saprophytic (eat “dead” material), samples identified by reproductive structures.</a:t>
            </a:r>
          </a:p>
          <a:p>
            <a:pPr lvl="1" eaLnBrk="1" hangingPunct="1">
              <a:defRPr/>
            </a:pPr>
            <a:r>
              <a:rPr lang="en-US" altLang="en-US" dirty="0">
                <a:solidFill>
                  <a:srgbClr val="CC0000"/>
                </a:solidFill>
                <a:latin typeface="Arial" pitchFamily="34" charset="0"/>
              </a:rPr>
              <a:t>Protozoa (ex. </a:t>
            </a:r>
            <a:r>
              <a:rPr lang="en-US" altLang="en-US" dirty="0" err="1">
                <a:solidFill>
                  <a:srgbClr val="CC0000"/>
                </a:solidFill>
                <a:latin typeface="Arial" pitchFamily="34" charset="0"/>
              </a:rPr>
              <a:t>Giardia</a:t>
            </a:r>
            <a:r>
              <a:rPr lang="en-US" altLang="en-US" dirty="0">
                <a:solidFill>
                  <a:srgbClr val="CC0000"/>
                </a:solidFill>
                <a:latin typeface="Arial" pitchFamily="34" charset="0"/>
              </a:rPr>
              <a:t>, </a:t>
            </a:r>
            <a:r>
              <a:rPr lang="en-US" altLang="en-US" dirty="0" err="1">
                <a:solidFill>
                  <a:srgbClr val="CC0000"/>
                </a:solidFill>
                <a:latin typeface="Arial" pitchFamily="34" charset="0"/>
              </a:rPr>
              <a:t>Vortecella</a:t>
            </a:r>
            <a:r>
              <a:rPr lang="en-US" altLang="en-US" dirty="0">
                <a:solidFill>
                  <a:srgbClr val="CC0000"/>
                </a:solidFill>
                <a:latin typeface="Arial" pitchFamily="34" charset="0"/>
              </a:rPr>
              <a:t>) – single cells, mostly aquatic identified by motility (flagella, cilia, amoeboid movements)</a:t>
            </a:r>
          </a:p>
          <a:p>
            <a:pPr lvl="1" eaLnBrk="1" hangingPunct="1">
              <a:defRPr/>
            </a:pPr>
            <a:endParaRPr lang="en-US" altLang="en-US" dirty="0">
              <a:latin typeface="Arial" pitchFamily="34" charset="0"/>
            </a:endParaRPr>
          </a:p>
        </p:txBody>
      </p:sp>
    </p:spTree>
    <p:extLst>
      <p:ext uri="{BB962C8B-B14F-4D97-AF65-F5344CB8AC3E}">
        <p14:creationId xmlns:p14="http://schemas.microsoft.com/office/powerpoint/2010/main" val="3692903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Effect transition="in" filter="strips(downRight)">
                                      <p:cBhvr>
                                        <p:cTn id="7" dur="500"/>
                                        <p:tgtEl>
                                          <p:spTgt spid="717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7171">
                                            <p:txEl>
                                              <p:pRg st="2" end="2"/>
                                            </p:txEl>
                                          </p:spTgt>
                                        </p:tgtEl>
                                        <p:attrNameLst>
                                          <p:attrName>style.visibility</p:attrName>
                                        </p:attrNameLst>
                                      </p:cBhvr>
                                      <p:to>
                                        <p:strVal val="visible"/>
                                      </p:to>
                                    </p:set>
                                    <p:animEffect transition="in" filter="strips(downRight)">
                                      <p:cBhvr>
                                        <p:cTn id="12" dur="500"/>
                                        <p:tgtEl>
                                          <p:spTgt spid="717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nodeType="clickEffect">
                                  <p:stCondLst>
                                    <p:cond delay="0"/>
                                  </p:stCondLst>
                                  <p:childTnLst>
                                    <p:set>
                                      <p:cBhvr>
                                        <p:cTn id="16" dur="1" fill="hold">
                                          <p:stCondLst>
                                            <p:cond delay="0"/>
                                          </p:stCondLst>
                                        </p:cTn>
                                        <p:tgtEl>
                                          <p:spTgt spid="7171">
                                            <p:txEl>
                                              <p:pRg st="3" end="3"/>
                                            </p:txEl>
                                          </p:spTgt>
                                        </p:tgtEl>
                                        <p:attrNameLst>
                                          <p:attrName>style.visibility</p:attrName>
                                        </p:attrNameLst>
                                      </p:cBhvr>
                                      <p:to>
                                        <p:strVal val="visible"/>
                                      </p:to>
                                    </p:set>
                                    <p:animEffect transition="in" filter="strips(downRight)">
                                      <p:cBhvr>
                                        <p:cTn id="17" dur="500"/>
                                        <p:tgtEl>
                                          <p:spTgt spid="717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nodeType="clickEffect">
                                  <p:stCondLst>
                                    <p:cond delay="0"/>
                                  </p:stCondLst>
                                  <p:childTnLst>
                                    <p:set>
                                      <p:cBhvr>
                                        <p:cTn id="21" dur="1" fill="hold">
                                          <p:stCondLst>
                                            <p:cond delay="0"/>
                                          </p:stCondLst>
                                        </p:cTn>
                                        <p:tgtEl>
                                          <p:spTgt spid="7171">
                                            <p:txEl>
                                              <p:pRg st="4" end="4"/>
                                            </p:txEl>
                                          </p:spTgt>
                                        </p:tgtEl>
                                        <p:attrNameLst>
                                          <p:attrName>style.visibility</p:attrName>
                                        </p:attrNameLst>
                                      </p:cBhvr>
                                      <p:to>
                                        <p:strVal val="visible"/>
                                      </p:to>
                                    </p:set>
                                    <p:animEffect transition="in" filter="strips(downRight)">
                                      <p:cBhvr>
                                        <p:cTn id="22" dur="500"/>
                                        <p:tgtEl>
                                          <p:spTgt spid="717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animEffect transition="in" filter="strips(downRight)">
                                      <p:cBhvr>
                                        <p:cTn id="27" dur="500"/>
                                        <p:tgtEl>
                                          <p:spTgt spid="7171">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6" fill="hold" nodeType="clickEffect">
                                  <p:stCondLst>
                                    <p:cond delay="0"/>
                                  </p:stCondLst>
                                  <p:childTnLst>
                                    <p:set>
                                      <p:cBhvr>
                                        <p:cTn id="31" dur="1" fill="hold">
                                          <p:stCondLst>
                                            <p:cond delay="0"/>
                                          </p:stCondLst>
                                        </p:cTn>
                                        <p:tgtEl>
                                          <p:spTgt spid="7171">
                                            <p:txEl>
                                              <p:pRg st="6" end="6"/>
                                            </p:txEl>
                                          </p:spTgt>
                                        </p:tgtEl>
                                        <p:attrNameLst>
                                          <p:attrName>style.visibility</p:attrName>
                                        </p:attrNameLst>
                                      </p:cBhvr>
                                      <p:to>
                                        <p:strVal val="visible"/>
                                      </p:to>
                                    </p:set>
                                    <p:animEffect transition="in" filter="strips(downRight)">
                                      <p:cBhvr>
                                        <p:cTn id="32" dur="500"/>
                                        <p:tgtEl>
                                          <p:spTgt spid="7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C9520AC-F7E8-49F8-BBA5-C90E6AC3CF97}"/>
              </a:ext>
            </a:extLst>
          </p:cNvPr>
          <p:cNvSpPr>
            <a:spLocks noGrp="1"/>
          </p:cNvSpPr>
          <p:nvPr>
            <p:ph idx="1"/>
          </p:nvPr>
        </p:nvSpPr>
        <p:spPr>
          <a:xfrm>
            <a:off x="5338354" y="827315"/>
            <a:ext cx="3348446" cy="5253445"/>
          </a:xfrm>
        </p:spPr>
        <p:txBody>
          <a:bodyPr>
            <a:normAutofit/>
          </a:bodyPr>
          <a:lstStyle/>
          <a:p>
            <a:pPr marL="342900" indent="-342900">
              <a:buFont typeface="Arial" panose="020B0604020202020204" pitchFamily="34" charset="0"/>
              <a:buChar char="•"/>
            </a:pPr>
            <a:r>
              <a:rPr lang="en-US" sz="2000" dirty="0"/>
              <a:t>The study of agriculturally relevant microorganisms. This field can be further classified into the following subfields:</a:t>
            </a:r>
          </a:p>
          <a:p>
            <a:endParaRPr lang="en-US" sz="2000" dirty="0"/>
          </a:p>
          <a:p>
            <a:pPr marL="342900" indent="-342900">
              <a:buFont typeface="Arial" panose="020B0604020202020204" pitchFamily="34" charset="0"/>
              <a:buChar char="•"/>
            </a:pPr>
            <a:r>
              <a:rPr lang="en-US" sz="1800" dirty="0"/>
              <a:t>Plant microbiology and plant pathology</a:t>
            </a:r>
          </a:p>
          <a:p>
            <a:pPr marL="342900" indent="-342900">
              <a:buFont typeface="Arial" panose="020B0604020202020204" pitchFamily="34" charset="0"/>
              <a:buChar char="•"/>
            </a:pPr>
            <a:r>
              <a:rPr lang="en-US" sz="1800" dirty="0"/>
              <a:t>Soil microbiology</a:t>
            </a:r>
          </a:p>
          <a:p>
            <a:pPr marL="342900" indent="-342900">
              <a:buFont typeface="Arial" panose="020B0604020202020204" pitchFamily="34" charset="0"/>
              <a:buChar char="•"/>
            </a:pPr>
            <a:r>
              <a:rPr lang="en-US" sz="1800" dirty="0"/>
              <a:t>Veterinary microbiology</a:t>
            </a:r>
          </a:p>
          <a:p>
            <a:pPr marL="342900" indent="-342900">
              <a:buFont typeface="Arial" panose="020B0604020202020204" pitchFamily="34" charset="0"/>
              <a:buChar char="•"/>
            </a:pPr>
            <a:r>
              <a:rPr lang="en-US" sz="1800" dirty="0"/>
              <a:t>Environmental microbiology</a:t>
            </a:r>
          </a:p>
        </p:txBody>
      </p:sp>
      <p:sp>
        <p:nvSpPr>
          <p:cNvPr id="4" name="Title 3">
            <a:extLst>
              <a:ext uri="{FF2B5EF4-FFF2-40B4-BE49-F238E27FC236}">
                <a16:creationId xmlns:a16="http://schemas.microsoft.com/office/drawing/2014/main" xmlns="" id="{F7CAFCDA-4D68-439D-BA88-8F210CB1570E}"/>
              </a:ext>
            </a:extLst>
          </p:cNvPr>
          <p:cNvSpPr>
            <a:spLocks noGrp="1"/>
          </p:cNvSpPr>
          <p:nvPr>
            <p:ph type="title"/>
          </p:nvPr>
        </p:nvSpPr>
        <p:spPr>
          <a:xfrm>
            <a:off x="304800" y="1"/>
            <a:ext cx="8778240" cy="827314"/>
          </a:xfrm>
        </p:spPr>
        <p:txBody>
          <a:bodyPr>
            <a:normAutofit fontScale="90000"/>
          </a:bodyPr>
          <a:lstStyle/>
          <a:p>
            <a:pPr algn="ct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2700" dirty="0"/>
              <a:t>Agricultural Microbiology</a:t>
            </a:r>
          </a:p>
        </p:txBody>
      </p:sp>
      <p:sp>
        <p:nvSpPr>
          <p:cNvPr id="6" name="Rectangle 5">
            <a:extLst>
              <a:ext uri="{FF2B5EF4-FFF2-40B4-BE49-F238E27FC236}">
                <a16:creationId xmlns:a16="http://schemas.microsoft.com/office/drawing/2014/main" xmlns="" id="{7424C43F-19D6-476E-9024-00A5AD3F035F}"/>
              </a:ext>
            </a:extLst>
          </p:cNvPr>
          <p:cNvSpPr/>
          <p:nvPr/>
        </p:nvSpPr>
        <p:spPr>
          <a:xfrm>
            <a:off x="125397" y="6281924"/>
            <a:ext cx="5096267" cy="369332"/>
          </a:xfrm>
          <a:prstGeom prst="rect">
            <a:avLst/>
          </a:prstGeom>
        </p:spPr>
        <p:txBody>
          <a:bodyPr wrap="none">
            <a:spAutoFit/>
          </a:bodyPr>
          <a:lstStyle/>
          <a:p>
            <a:r>
              <a:rPr lang="en-US" i="1" dirty="0"/>
              <a:t>Boundless Microbiology at http://bit.ly/2fNg8H6 /</a:t>
            </a:r>
          </a:p>
        </p:txBody>
      </p:sp>
      <p:pic>
        <p:nvPicPr>
          <p:cNvPr id="7" name="Picture 6">
            <a:extLst>
              <a:ext uri="{FF2B5EF4-FFF2-40B4-BE49-F238E27FC236}">
                <a16:creationId xmlns:a16="http://schemas.microsoft.com/office/drawing/2014/main" xmlns="" id="{F42F28EA-289B-4968-A7E8-1B224E42C92E}"/>
              </a:ext>
            </a:extLst>
          </p:cNvPr>
          <p:cNvPicPr>
            <a:picLocks noChangeAspect="1"/>
          </p:cNvPicPr>
          <p:nvPr/>
        </p:nvPicPr>
        <p:blipFill>
          <a:blip r:embed="rId2"/>
          <a:stretch>
            <a:fillRect/>
          </a:stretch>
        </p:blipFill>
        <p:spPr>
          <a:xfrm>
            <a:off x="401579" y="1020568"/>
            <a:ext cx="3273438" cy="4628641"/>
          </a:xfrm>
          <a:prstGeom prst="rect">
            <a:avLst/>
          </a:prstGeom>
        </p:spPr>
      </p:pic>
      <p:pic>
        <p:nvPicPr>
          <p:cNvPr id="5" name="Picture 4">
            <a:extLst>
              <a:ext uri="{FF2B5EF4-FFF2-40B4-BE49-F238E27FC236}">
                <a16:creationId xmlns:a16="http://schemas.microsoft.com/office/drawing/2014/main" xmlns="" id="{705DADE9-63D6-4B86-8FC2-7EEFA51704DE}"/>
              </a:ext>
            </a:extLst>
          </p:cNvPr>
          <p:cNvPicPr>
            <a:picLocks noChangeAspect="1"/>
          </p:cNvPicPr>
          <p:nvPr/>
        </p:nvPicPr>
        <p:blipFill>
          <a:blip r:embed="rId3"/>
          <a:stretch>
            <a:fillRect/>
          </a:stretch>
        </p:blipFill>
        <p:spPr>
          <a:xfrm>
            <a:off x="3263538" y="4302035"/>
            <a:ext cx="1778725" cy="1778725"/>
          </a:xfrm>
          <a:prstGeom prst="rect">
            <a:avLst/>
          </a:prstGeom>
          <a:ln w="12700">
            <a:solidFill>
              <a:schemeClr val="tx1">
                <a:lumMod val="65000"/>
                <a:lumOff val="35000"/>
              </a:schemeClr>
            </a:solidFill>
          </a:ln>
        </p:spPr>
      </p:pic>
    </p:spTree>
    <p:extLst>
      <p:ext uri="{BB962C8B-B14F-4D97-AF65-F5344CB8AC3E}">
        <p14:creationId xmlns:p14="http://schemas.microsoft.com/office/powerpoint/2010/main" val="1953725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9BB27ADE-5CB5-4AA6-B1EE-9B592BF69FA1}"/>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61950" y="2058551"/>
            <a:ext cx="5111750" cy="3409497"/>
          </a:xfrm>
        </p:spPr>
      </p:pic>
      <p:sp>
        <p:nvSpPr>
          <p:cNvPr id="3" name="Text Placeholder 2">
            <a:extLst>
              <a:ext uri="{FF2B5EF4-FFF2-40B4-BE49-F238E27FC236}">
                <a16:creationId xmlns:a16="http://schemas.microsoft.com/office/drawing/2014/main" xmlns="" id="{BC96BC46-3498-4D7C-8292-CAAD506A358F}"/>
              </a:ext>
            </a:extLst>
          </p:cNvPr>
          <p:cNvSpPr>
            <a:spLocks noGrp="1"/>
          </p:cNvSpPr>
          <p:nvPr>
            <p:ph type="body" sz="half" idx="2"/>
          </p:nvPr>
        </p:nvSpPr>
        <p:spPr>
          <a:xfrm>
            <a:off x="5656218" y="1761309"/>
            <a:ext cx="3008313" cy="4480560"/>
          </a:xfrm>
        </p:spPr>
        <p:txBody>
          <a:bodyPr/>
          <a:lstStyle/>
          <a:p>
            <a:pPr>
              <a:buFont typeface="Arial" charset="0"/>
              <a:buChar char="•"/>
              <a:defRPr/>
            </a:pPr>
            <a:r>
              <a:rPr lang="en-US" sz="2400" b="1" dirty="0">
                <a:latin typeface="Arial" charset="0"/>
                <a:ea typeface="ＭＳ Ｐゴシック" charset="0"/>
              </a:rPr>
              <a:t> Bioremediation</a:t>
            </a:r>
            <a:r>
              <a:rPr lang="en-US" sz="2400" dirty="0">
                <a:latin typeface="Arial" charset="0"/>
                <a:ea typeface="ＭＳ Ｐゴシック" charset="0"/>
              </a:rPr>
              <a:t>:  </a:t>
            </a:r>
          </a:p>
          <a:p>
            <a:pPr lvl="1">
              <a:buFont typeface="Arial" charset="0"/>
              <a:buChar char="–"/>
              <a:defRPr/>
            </a:pPr>
            <a:r>
              <a:rPr lang="en-US" sz="2400" dirty="0">
                <a:latin typeface="Arial" charset="0"/>
                <a:ea typeface="ＭＳ Ｐゴシック" charset="0"/>
              </a:rPr>
              <a:t>Introduction of microbes </a:t>
            </a:r>
          </a:p>
          <a:p>
            <a:pPr lvl="1">
              <a:defRPr/>
            </a:pPr>
            <a:r>
              <a:rPr lang="en-US" sz="2400" dirty="0">
                <a:latin typeface="Arial" charset="0"/>
                <a:ea typeface="ＭＳ Ｐゴシック" charset="0"/>
              </a:rPr>
              <a:t>into the environment to </a:t>
            </a:r>
          </a:p>
          <a:p>
            <a:pPr lvl="1">
              <a:defRPr/>
            </a:pPr>
            <a:r>
              <a:rPr lang="en-US" sz="2400" dirty="0">
                <a:latin typeface="Arial" charset="0"/>
                <a:ea typeface="ＭＳ Ｐゴシック" charset="0"/>
              </a:rPr>
              <a:t>restore stability or to clean </a:t>
            </a:r>
          </a:p>
          <a:p>
            <a:pPr lvl="1">
              <a:defRPr/>
            </a:pPr>
            <a:r>
              <a:rPr lang="en-US" sz="2400" dirty="0">
                <a:latin typeface="Arial" charset="0"/>
                <a:ea typeface="ＭＳ Ｐゴシック" charset="0"/>
              </a:rPr>
              <a:t>up toxic pollutants</a:t>
            </a:r>
          </a:p>
          <a:p>
            <a:endParaRPr lang="en-US" dirty="0"/>
          </a:p>
        </p:txBody>
      </p:sp>
      <p:sp>
        <p:nvSpPr>
          <p:cNvPr id="4" name="Title 3">
            <a:extLst>
              <a:ext uri="{FF2B5EF4-FFF2-40B4-BE49-F238E27FC236}">
                <a16:creationId xmlns:a16="http://schemas.microsoft.com/office/drawing/2014/main" xmlns="" id="{65B82CD1-1A0F-44E3-8F6F-8D01892823F4}"/>
              </a:ext>
            </a:extLst>
          </p:cNvPr>
          <p:cNvSpPr>
            <a:spLocks noGrp="1"/>
          </p:cNvSpPr>
          <p:nvPr>
            <p:ph type="title"/>
          </p:nvPr>
        </p:nvSpPr>
        <p:spPr/>
        <p:txBody>
          <a:bodyPr>
            <a:normAutofit/>
          </a:bodyPr>
          <a:lstStyle/>
          <a:p>
            <a:pPr algn="ctr"/>
            <a:r>
              <a:rPr lang="en-US" dirty="0"/>
              <a:t>Bioremediation</a:t>
            </a:r>
          </a:p>
        </p:txBody>
      </p:sp>
    </p:spTree>
    <p:extLst>
      <p:ext uri="{BB962C8B-B14F-4D97-AF65-F5344CB8AC3E}">
        <p14:creationId xmlns:p14="http://schemas.microsoft.com/office/powerpoint/2010/main" val="2691005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949" y="228404"/>
            <a:ext cx="8062912" cy="659535"/>
          </a:xfrm>
        </p:spPr>
        <p:txBody>
          <a:bodyPr>
            <a:noAutofit/>
          </a:bodyPr>
          <a:lstStyle/>
          <a:p>
            <a:pPr algn="ctr"/>
            <a:r>
              <a:rPr lang="en-US" dirty="0"/>
              <a:t>Preparing Specimens for Light Microscopy</a:t>
            </a:r>
          </a:p>
        </p:txBody>
      </p:sp>
      <p:sp>
        <p:nvSpPr>
          <p:cNvPr id="4" name="Text Placeholder 3"/>
          <p:cNvSpPr>
            <a:spLocks noGrp="1"/>
          </p:cNvSpPr>
          <p:nvPr>
            <p:ph type="body" sz="quarter" idx="14"/>
          </p:nvPr>
        </p:nvSpPr>
        <p:spPr>
          <a:xfrm>
            <a:off x="113414" y="849087"/>
            <a:ext cx="8862130" cy="5721530"/>
          </a:xfrm>
        </p:spPr>
        <p:txBody>
          <a:bodyPr>
            <a:normAutofit/>
          </a:bodyPr>
          <a:lstStyle/>
          <a:p>
            <a:r>
              <a:rPr lang="en-US" dirty="0"/>
              <a:t>In clinical settings, </a:t>
            </a:r>
            <a:r>
              <a:rPr lang="en-US" b="1" dirty="0"/>
              <a:t>light microscopes </a:t>
            </a:r>
            <a:r>
              <a:rPr lang="en-US" dirty="0"/>
              <a:t>are the most commonly used microscopes. There are two basic types </a:t>
            </a:r>
            <a:r>
              <a:rPr lang="en-US" dirty="0" smtClean="0"/>
              <a:t>of preparation </a:t>
            </a:r>
            <a:r>
              <a:rPr lang="en-US" dirty="0"/>
              <a:t>used to view specimens with a light microscope: </a:t>
            </a:r>
            <a:endParaRPr lang="en-US" dirty="0" smtClean="0"/>
          </a:p>
          <a:p>
            <a:pPr marL="342900" indent="-342900">
              <a:buFont typeface="Arial" panose="020B0604020202020204" pitchFamily="34" charset="0"/>
              <a:buChar char="•"/>
            </a:pPr>
            <a:r>
              <a:rPr lang="en-US" dirty="0" smtClean="0"/>
              <a:t>wet mounts </a:t>
            </a:r>
          </a:p>
          <a:p>
            <a:pPr marL="342900" indent="-342900">
              <a:buFont typeface="Arial" panose="020B0604020202020204" pitchFamily="34" charset="0"/>
              <a:buChar char="•"/>
            </a:pPr>
            <a:r>
              <a:rPr lang="en-US" dirty="0" smtClean="0"/>
              <a:t>fixed specimens</a:t>
            </a:r>
            <a:endParaRPr lang="en-US" dirty="0"/>
          </a:p>
        </p:txBody>
      </p:sp>
      <p:pic>
        <p:nvPicPr>
          <p:cNvPr id="5" name="Picture 4"/>
          <p:cNvPicPr>
            <a:picLocks noChangeAspect="1"/>
          </p:cNvPicPr>
          <p:nvPr/>
        </p:nvPicPr>
        <p:blipFill>
          <a:blip r:embed="rId2"/>
          <a:stretch>
            <a:fillRect/>
          </a:stretch>
        </p:blipFill>
        <p:spPr>
          <a:xfrm>
            <a:off x="2996565" y="2198031"/>
            <a:ext cx="6076950" cy="4562475"/>
          </a:xfrm>
          <a:prstGeom prst="rect">
            <a:avLst/>
          </a:prstGeom>
          <a:ln>
            <a:solidFill>
              <a:schemeClr val="tx1">
                <a:lumMod val="65000"/>
                <a:lumOff val="35000"/>
              </a:schemeClr>
            </a:solidFill>
          </a:ln>
        </p:spPr>
      </p:pic>
      <p:sp>
        <p:nvSpPr>
          <p:cNvPr id="6" name="Rectangle 5"/>
          <p:cNvSpPr/>
          <p:nvPr/>
        </p:nvSpPr>
        <p:spPr>
          <a:xfrm>
            <a:off x="113414" y="3048529"/>
            <a:ext cx="2883151" cy="3416320"/>
          </a:xfrm>
          <a:prstGeom prst="rect">
            <a:avLst/>
          </a:prstGeom>
        </p:spPr>
        <p:txBody>
          <a:bodyPr wrap="square">
            <a:spAutoFit/>
          </a:bodyPr>
          <a:lstStyle/>
          <a:p>
            <a:r>
              <a:rPr lang="en-US" dirty="0"/>
              <a:t>The simplest type of preparation is the </a:t>
            </a:r>
            <a:r>
              <a:rPr lang="en-US" b="1" dirty="0"/>
              <a:t>wet mount</a:t>
            </a:r>
            <a:r>
              <a:rPr lang="en-US" dirty="0"/>
              <a:t>, in which the specimen is placed on the slide in a drop of liquid.</a:t>
            </a:r>
          </a:p>
          <a:p>
            <a:r>
              <a:rPr lang="en-US" dirty="0" smtClean="0"/>
              <a:t>Once </a:t>
            </a:r>
            <a:r>
              <a:rPr lang="en-US" dirty="0"/>
              <a:t>the</a:t>
            </a:r>
          </a:p>
          <a:p>
            <a:r>
              <a:rPr lang="en-US" dirty="0"/>
              <a:t>liquid has been added to the slide, a coverslip is placed on top and the specimen is ready for examination under the</a:t>
            </a:r>
          </a:p>
          <a:p>
            <a:r>
              <a:rPr lang="en-US" dirty="0"/>
              <a:t>microscope.</a:t>
            </a:r>
          </a:p>
        </p:txBody>
      </p:sp>
    </p:spTree>
    <p:extLst>
      <p:ext uri="{BB962C8B-B14F-4D97-AF65-F5344CB8AC3E}">
        <p14:creationId xmlns:p14="http://schemas.microsoft.com/office/powerpoint/2010/main" val="1114798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t>Preparing Specimens for Light Microscopy</a:t>
            </a:r>
          </a:p>
        </p:txBody>
      </p:sp>
      <p:pic>
        <p:nvPicPr>
          <p:cNvPr id="5" name="Picture Placeholder 4"/>
          <p:cNvPicPr>
            <a:picLocks noGrp="1" noChangeAspect="1"/>
          </p:cNvPicPr>
          <p:nvPr>
            <p:ph type="pic" sz="quarter" idx="13"/>
          </p:nvPr>
        </p:nvPicPr>
        <p:blipFill>
          <a:blip r:embed="rId2"/>
          <a:srcRect l="32" r="32"/>
          <a:stretch>
            <a:fillRect/>
          </a:stretch>
        </p:blipFill>
        <p:spPr>
          <a:xfrm>
            <a:off x="457200" y="1122386"/>
            <a:ext cx="8062913" cy="3500071"/>
          </a:xfrm>
          <a:prstGeom prst="rect">
            <a:avLst/>
          </a:prstGeom>
        </p:spPr>
      </p:pic>
      <p:sp>
        <p:nvSpPr>
          <p:cNvPr id="4" name="Text Placeholder 3"/>
          <p:cNvSpPr>
            <a:spLocks noGrp="1"/>
          </p:cNvSpPr>
          <p:nvPr>
            <p:ph type="body" sz="quarter" idx="14"/>
          </p:nvPr>
        </p:nvSpPr>
        <p:spPr>
          <a:xfrm>
            <a:off x="248093" y="4536558"/>
            <a:ext cx="8661991" cy="2006010"/>
          </a:xfrm>
        </p:spPr>
        <p:txBody>
          <a:bodyPr>
            <a:normAutofit fontScale="92500" lnSpcReduction="10000"/>
          </a:bodyPr>
          <a:lstStyle/>
          <a:p>
            <a:r>
              <a:rPr lang="en-US" dirty="0"/>
              <a:t>The second method of preparing specimens for light microscopy is </a:t>
            </a:r>
            <a:r>
              <a:rPr lang="en-US" b="1" dirty="0"/>
              <a:t>fixation</a:t>
            </a:r>
            <a:r>
              <a:rPr lang="en-US" dirty="0"/>
              <a:t>. The “fixing” of a sample refers to </a:t>
            </a:r>
            <a:r>
              <a:rPr lang="en-US" dirty="0" smtClean="0"/>
              <a:t>the process </a:t>
            </a:r>
            <a:r>
              <a:rPr lang="en-US" dirty="0"/>
              <a:t>of attaching cells to a slide. Fixation is often achieved either by heating (heat </a:t>
            </a:r>
            <a:r>
              <a:rPr lang="en-US" dirty="0" smtClean="0"/>
              <a:t>fixing - a, b above) </a:t>
            </a:r>
            <a:r>
              <a:rPr lang="en-US" dirty="0"/>
              <a:t>or chemically </a:t>
            </a:r>
            <a:r>
              <a:rPr lang="en-US" dirty="0" smtClean="0"/>
              <a:t>treating the specimen (c). </a:t>
            </a:r>
            <a:r>
              <a:rPr lang="en-US" dirty="0"/>
              <a:t>In addition to attaching the specimen to the slide, fixation also </a:t>
            </a:r>
            <a:r>
              <a:rPr lang="en-US" b="1" dirty="0"/>
              <a:t>kills microorganisms in the </a:t>
            </a:r>
            <a:r>
              <a:rPr lang="en-US" b="1" dirty="0" smtClean="0"/>
              <a:t>specimen</a:t>
            </a:r>
            <a:r>
              <a:rPr lang="en-US" dirty="0" smtClean="0"/>
              <a:t>, stopping </a:t>
            </a:r>
            <a:r>
              <a:rPr lang="en-US" dirty="0"/>
              <a:t>their movement and metabolism while preserving the integrity of their cellular components for observation.</a:t>
            </a:r>
            <a:endParaRPr lang="en-US" dirty="0"/>
          </a:p>
        </p:txBody>
      </p:sp>
    </p:spTree>
    <p:extLst>
      <p:ext uri="{BB962C8B-B14F-4D97-AF65-F5344CB8AC3E}">
        <p14:creationId xmlns:p14="http://schemas.microsoft.com/office/powerpoint/2010/main" val="2034615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4716912"/>
            <a:ext cx="8062912" cy="659535"/>
          </a:xfrm>
        </p:spPr>
        <p:txBody>
          <a:bodyPr>
            <a:normAutofit/>
          </a:bodyPr>
          <a:lstStyle/>
          <a:p>
            <a:r>
              <a:rPr lang="en-US" sz="1400" dirty="0"/>
              <a:t>Figure 2.32</a:t>
            </a:r>
          </a:p>
        </p:txBody>
      </p:sp>
      <p:pic>
        <p:nvPicPr>
          <p:cNvPr id="2" name="Picture Placeholder 1" descr="OSC_Microbio_02_04_Posnegstai.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16391" b="-16391"/>
          <a:stretch>
            <a:fillRect/>
          </a:stretch>
        </p:blipFill>
        <p:spPr>
          <a:xfrm>
            <a:off x="715926" y="2528507"/>
            <a:ext cx="7435702" cy="2773941"/>
          </a:xfrm>
        </p:spPr>
      </p:pic>
      <p:sp>
        <p:nvSpPr>
          <p:cNvPr id="7" name="Text Placeholder 6"/>
          <p:cNvSpPr>
            <a:spLocks noGrp="1"/>
          </p:cNvSpPr>
          <p:nvPr>
            <p:ph type="body" sz="quarter" idx="14"/>
          </p:nvPr>
        </p:nvSpPr>
        <p:spPr>
          <a:xfrm>
            <a:off x="457199" y="5427173"/>
            <a:ext cx="8062912" cy="1166382"/>
          </a:xfrm>
        </p:spPr>
        <p:txBody>
          <a:bodyPr>
            <a:noAutofit/>
          </a:bodyPr>
          <a:lstStyle/>
          <a:p>
            <a:pPr marL="342900" indent="-342900">
              <a:buFontTx/>
              <a:buAutoNum type="alphaLcParenBoth"/>
            </a:pPr>
            <a:r>
              <a:rPr lang="en-US" sz="1100" b="0" dirty="0" smtClean="0">
                <a:solidFill>
                  <a:schemeClr val="tx1"/>
                </a:solidFill>
              </a:rPr>
              <a:t>T</a:t>
            </a:r>
            <a:r>
              <a:rPr lang="en-US" sz="1100" dirty="0"/>
              <a:t>hese </a:t>
            </a:r>
            <a:r>
              <a:rPr lang="en-US" sz="1100" i="1" dirty="0"/>
              <a:t>Bacillus </a:t>
            </a:r>
            <a:r>
              <a:rPr lang="en-US" sz="1100" i="1" dirty="0" err="1"/>
              <a:t>anthracis</a:t>
            </a:r>
            <a:r>
              <a:rPr lang="en-US" sz="1100" dirty="0"/>
              <a:t> cells have absorbed crystal violet, a basic positive stain. </a:t>
            </a:r>
            <a:endParaRPr lang="en-US" sz="1100" dirty="0" smtClean="0"/>
          </a:p>
          <a:p>
            <a:pPr marL="342900" indent="-342900">
              <a:buFontTx/>
              <a:buAutoNum type="alphaLcParenBoth"/>
            </a:pPr>
            <a:r>
              <a:rPr lang="en-US" sz="1100" b="0" dirty="0" smtClean="0">
                <a:solidFill>
                  <a:schemeClr val="tx1"/>
                </a:solidFill>
              </a:rPr>
              <a:t>T</a:t>
            </a:r>
            <a:r>
              <a:rPr lang="en-US" sz="1100" dirty="0"/>
              <a:t>his specimen of </a:t>
            </a:r>
            <a:r>
              <a:rPr lang="en-US" sz="1100" i="1" dirty="0" err="1"/>
              <a:t>Spinoloricus</a:t>
            </a:r>
            <a:r>
              <a:rPr lang="en-US" sz="1100" dirty="0"/>
              <a:t>, a microscopic marine organism, has been stained with rose </a:t>
            </a:r>
            <a:r>
              <a:rPr lang="en-US" sz="1100" dirty="0" err="1"/>
              <a:t>bengal</a:t>
            </a:r>
            <a:r>
              <a:rPr lang="en-US" sz="1100" dirty="0"/>
              <a:t>, a positive acidic stain</a:t>
            </a:r>
            <a:r>
              <a:rPr lang="en-US" sz="1100" dirty="0" smtClean="0"/>
              <a:t>.</a:t>
            </a:r>
          </a:p>
          <a:p>
            <a:pPr marL="342900" indent="-342900">
              <a:buFontTx/>
              <a:buAutoNum type="alphaLcParenBoth"/>
            </a:pPr>
            <a:r>
              <a:rPr lang="en-US" sz="1100" dirty="0" smtClean="0"/>
              <a:t>These </a:t>
            </a:r>
            <a:r>
              <a:rPr lang="en-US" sz="1100" i="1" dirty="0"/>
              <a:t>B. </a:t>
            </a:r>
            <a:r>
              <a:rPr lang="en-US" sz="1100" i="1" dirty="0" err="1"/>
              <a:t>megaterium</a:t>
            </a:r>
            <a:r>
              <a:rPr lang="en-US" sz="1100" dirty="0"/>
              <a:t> appear to be white because they have not absorbed the negative red stain applied to the slide. (credit a: modification of work by Centers for Disease Control and Prevention; credit b: modification of work by Roberto </a:t>
            </a:r>
            <a:r>
              <a:rPr lang="en-US" sz="1100" dirty="0" err="1"/>
              <a:t>Danovaro</a:t>
            </a:r>
            <a:r>
              <a:rPr lang="en-US" sz="1100" dirty="0"/>
              <a:t>, Antonio </a:t>
            </a:r>
            <a:r>
              <a:rPr lang="en-US" sz="1100" dirty="0" err="1"/>
              <a:t>Pusceddu</a:t>
            </a:r>
            <a:r>
              <a:rPr lang="en-US" sz="1100" dirty="0"/>
              <a:t>, Cristina </a:t>
            </a:r>
            <a:r>
              <a:rPr lang="en-US" sz="1100" dirty="0" err="1"/>
              <a:t>Gambi</a:t>
            </a:r>
            <a:r>
              <a:rPr lang="en-US" sz="1100" dirty="0"/>
              <a:t>, </a:t>
            </a:r>
            <a:r>
              <a:rPr lang="en-US" sz="1100" dirty="0" err="1"/>
              <a:t>Iben</a:t>
            </a:r>
            <a:r>
              <a:rPr lang="en-US" sz="1100" dirty="0"/>
              <a:t> </a:t>
            </a:r>
            <a:r>
              <a:rPr lang="en-US" sz="1100" dirty="0" err="1"/>
              <a:t>Heiner</a:t>
            </a:r>
            <a:r>
              <a:rPr lang="en-US" sz="1100" dirty="0"/>
              <a:t>, Reinhardt </a:t>
            </a:r>
            <a:r>
              <a:rPr lang="en-US" sz="1100" dirty="0" err="1"/>
              <a:t>Mobjerg</a:t>
            </a:r>
            <a:r>
              <a:rPr lang="en-US" sz="1100" dirty="0"/>
              <a:t> </a:t>
            </a:r>
            <a:r>
              <a:rPr lang="en-US" sz="1100" dirty="0" err="1"/>
              <a:t>Kristensen</a:t>
            </a:r>
            <a:r>
              <a:rPr lang="en-US" sz="1100" dirty="0"/>
              <a:t>; credit c: modification of work by </a:t>
            </a:r>
            <a:r>
              <a:rPr lang="en-US" sz="1100" dirty="0" err="1"/>
              <a:t>Anh</a:t>
            </a:r>
            <a:r>
              <a:rPr lang="en-US" sz="1100" dirty="0"/>
              <a:t>-Hue </a:t>
            </a:r>
            <a:r>
              <a:rPr lang="en-US" sz="1100" dirty="0" err="1"/>
              <a:t>Tu</a:t>
            </a:r>
            <a:r>
              <a:rPr lang="en-US" sz="1100" dirty="0" smtClean="0"/>
              <a:t>)</a:t>
            </a:r>
            <a:endParaRPr lang="en-US" sz="1100" dirty="0"/>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530144" y="132695"/>
            <a:ext cx="4090800" cy="461665"/>
          </a:xfrm>
          <a:prstGeom prst="rect">
            <a:avLst/>
          </a:prstGeom>
          <a:noFill/>
        </p:spPr>
        <p:txBody>
          <a:bodyPr wrap="none" lIns="91440" tIns="45720" rIns="91440" bIns="45720">
            <a:spAutoFit/>
          </a:bodyPr>
          <a:lstStyle/>
          <a:p>
            <a:pPr>
              <a:spcBef>
                <a:spcPct val="0"/>
              </a:spcBef>
            </a:pPr>
            <a:r>
              <a:rPr lang="en-US" sz="2400" cap="all" spc="-60" dirty="0">
                <a:solidFill>
                  <a:srgbClr val="6CB255"/>
                </a:solidFill>
                <a:latin typeface="+mj-lt"/>
                <a:ea typeface="+mj-ea"/>
                <a:cs typeface="+mj-cs"/>
              </a:rPr>
              <a:t>Staining techniques</a:t>
            </a:r>
            <a:endParaRPr lang="en-US" sz="2400" cap="all" spc="-60" dirty="0">
              <a:solidFill>
                <a:srgbClr val="6CB255"/>
              </a:solidFill>
              <a:latin typeface="+mj-lt"/>
              <a:ea typeface="+mj-ea"/>
              <a:cs typeface="+mj-cs"/>
            </a:endParaRPr>
          </a:p>
        </p:txBody>
      </p:sp>
      <p:sp>
        <p:nvSpPr>
          <p:cNvPr id="4" name="Rectangle 3"/>
          <p:cNvSpPr/>
          <p:nvPr/>
        </p:nvSpPr>
        <p:spPr>
          <a:xfrm>
            <a:off x="163033" y="594360"/>
            <a:ext cx="8825023" cy="2031325"/>
          </a:xfrm>
          <a:prstGeom prst="rect">
            <a:avLst/>
          </a:prstGeom>
        </p:spPr>
        <p:txBody>
          <a:bodyPr wrap="square">
            <a:spAutoFit/>
          </a:bodyPr>
          <a:lstStyle/>
          <a:p>
            <a:r>
              <a:rPr lang="en-US" dirty="0"/>
              <a:t>Dyes are selected for staining based on the chemical properties of the </a:t>
            </a:r>
            <a:endParaRPr lang="en-US" dirty="0" smtClean="0"/>
          </a:p>
          <a:p>
            <a:r>
              <a:rPr lang="en-US" dirty="0" smtClean="0"/>
              <a:t>dye and </a:t>
            </a:r>
            <a:r>
              <a:rPr lang="en-US" dirty="0"/>
              <a:t>the specimen being </a:t>
            </a:r>
            <a:r>
              <a:rPr lang="en-US" dirty="0" smtClean="0"/>
              <a:t>observed:</a:t>
            </a:r>
          </a:p>
          <a:p>
            <a:pPr marL="285750" indent="-285750">
              <a:buFont typeface="Arial" panose="020B0604020202020204" pitchFamily="34" charset="0"/>
              <a:buChar char="•"/>
            </a:pPr>
            <a:r>
              <a:rPr lang="en-US" b="1" dirty="0">
                <a:solidFill>
                  <a:srgbClr val="6CB255"/>
                </a:solidFill>
              </a:rPr>
              <a:t>P</a:t>
            </a:r>
            <a:r>
              <a:rPr lang="en-US" b="1" dirty="0">
                <a:solidFill>
                  <a:srgbClr val="6CB255"/>
                </a:solidFill>
              </a:rPr>
              <a:t>ositive stain </a:t>
            </a:r>
            <a:r>
              <a:rPr lang="en-US" dirty="0" smtClean="0"/>
              <a:t>- absorbed </a:t>
            </a:r>
            <a:r>
              <a:rPr lang="en-US" dirty="0"/>
              <a:t>by the cells or organisms being observed, adding color to objects of interest to make them </a:t>
            </a:r>
            <a:r>
              <a:rPr lang="en-US" dirty="0" smtClean="0"/>
              <a:t>stand out </a:t>
            </a:r>
            <a:r>
              <a:rPr lang="en-US" dirty="0"/>
              <a:t>against the </a:t>
            </a:r>
            <a:r>
              <a:rPr lang="en-US" dirty="0" smtClean="0"/>
              <a:t>background (fig. a, b). </a:t>
            </a:r>
          </a:p>
          <a:p>
            <a:pPr marL="285750" indent="-285750">
              <a:buFont typeface="Arial" panose="020B0604020202020204" pitchFamily="34" charset="0"/>
              <a:buChar char="•"/>
            </a:pPr>
            <a:r>
              <a:rPr lang="en-US" b="1" dirty="0">
                <a:solidFill>
                  <a:srgbClr val="6CB255"/>
                </a:solidFill>
              </a:rPr>
              <a:t>N</a:t>
            </a:r>
            <a:r>
              <a:rPr lang="en-US" b="1" dirty="0" smtClean="0">
                <a:solidFill>
                  <a:srgbClr val="6CB255"/>
                </a:solidFill>
              </a:rPr>
              <a:t>egative stain </a:t>
            </a:r>
            <a:r>
              <a:rPr lang="en-US" dirty="0" smtClean="0"/>
              <a:t>- absorbed </a:t>
            </a:r>
            <a:r>
              <a:rPr lang="en-US" dirty="0"/>
              <a:t>by the background but not by the cells </a:t>
            </a:r>
            <a:r>
              <a:rPr lang="en-US" dirty="0" smtClean="0"/>
              <a:t>in </a:t>
            </a:r>
            <a:r>
              <a:rPr lang="en-US" dirty="0"/>
              <a:t>the specimen. Negative staining produces an </a:t>
            </a:r>
            <a:r>
              <a:rPr lang="en-US" dirty="0" smtClean="0"/>
              <a:t>outline or </a:t>
            </a:r>
            <a:r>
              <a:rPr lang="en-US" dirty="0"/>
              <a:t>silhouette of the organisms against a colorful </a:t>
            </a:r>
            <a:r>
              <a:rPr lang="en-US" dirty="0" smtClean="0"/>
              <a:t>background (fig. c).</a:t>
            </a:r>
            <a:endParaRPr lang="en-US" dirty="0"/>
          </a:p>
        </p:txBody>
      </p:sp>
    </p:spTree>
    <p:extLst>
      <p:ext uri="{BB962C8B-B14F-4D97-AF65-F5344CB8AC3E}">
        <p14:creationId xmlns:p14="http://schemas.microsoft.com/office/powerpoint/2010/main" val="31147448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2521" y="5770257"/>
            <a:ext cx="8062912" cy="659535"/>
          </a:xfrm>
        </p:spPr>
        <p:txBody>
          <a:bodyPr>
            <a:normAutofit/>
          </a:bodyPr>
          <a:lstStyle/>
          <a:p>
            <a:r>
              <a:rPr lang="en-US" sz="1400" dirty="0"/>
              <a:t>Figure </a:t>
            </a:r>
            <a:r>
              <a:rPr lang="en-US" sz="1400" dirty="0" smtClean="0"/>
              <a:t>2.33</a:t>
            </a:r>
            <a:endParaRPr lang="en-US" sz="1400" dirty="0"/>
          </a:p>
        </p:txBody>
      </p:sp>
      <p:pic>
        <p:nvPicPr>
          <p:cNvPr id="2" name="Picture Placeholder 1" descr="OSC_Microbio_02_04_GramProc.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8271" r="-38271"/>
          <a:stretch>
            <a:fillRect/>
          </a:stretch>
        </p:blipFill>
        <p:spPr>
          <a:xfrm>
            <a:off x="-262268" y="1856513"/>
            <a:ext cx="9406268" cy="4431512"/>
          </a:xfrm>
        </p:spPr>
      </p:pic>
      <p:sp>
        <p:nvSpPr>
          <p:cNvPr id="7" name="Text Placeholder 6"/>
          <p:cNvSpPr>
            <a:spLocks noGrp="1"/>
          </p:cNvSpPr>
          <p:nvPr>
            <p:ph type="body" sz="quarter" idx="14"/>
          </p:nvPr>
        </p:nvSpPr>
        <p:spPr>
          <a:xfrm>
            <a:off x="118115" y="1056098"/>
            <a:ext cx="8891206" cy="853506"/>
          </a:xfrm>
        </p:spPr>
        <p:txBody>
          <a:bodyPr>
            <a:normAutofit/>
          </a:bodyPr>
          <a:lstStyle/>
          <a:p>
            <a:r>
              <a:rPr lang="en-US" sz="1600" dirty="0"/>
              <a:t>Gram-staining is a differential staining technique that uses a primary stain and a secondary </a:t>
            </a:r>
            <a:r>
              <a:rPr lang="en-US" sz="1600" dirty="0" smtClean="0"/>
              <a:t>counterstain to </a:t>
            </a:r>
            <a:r>
              <a:rPr lang="en-US" sz="1600" dirty="0"/>
              <a:t>distinguish between gram-positive and gram-negative bacteria.</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3116831" y="356998"/>
            <a:ext cx="2885021" cy="461665"/>
          </a:xfrm>
          <a:prstGeom prst="rect">
            <a:avLst/>
          </a:prstGeom>
        </p:spPr>
        <p:txBody>
          <a:bodyPr wrap="none">
            <a:spAutoFit/>
          </a:bodyPr>
          <a:lstStyle/>
          <a:p>
            <a:pPr>
              <a:spcBef>
                <a:spcPct val="0"/>
              </a:spcBef>
            </a:pPr>
            <a:r>
              <a:rPr lang="en-US" sz="2400" cap="all" spc="-60" dirty="0">
                <a:solidFill>
                  <a:srgbClr val="6CB255"/>
                </a:solidFill>
                <a:latin typeface="+mj-lt"/>
                <a:ea typeface="+mj-ea"/>
                <a:cs typeface="+mj-cs"/>
              </a:rPr>
              <a:t>Gram Staining</a:t>
            </a:r>
          </a:p>
        </p:txBody>
      </p:sp>
    </p:spTree>
    <p:extLst>
      <p:ext uri="{BB962C8B-B14F-4D97-AF65-F5344CB8AC3E}">
        <p14:creationId xmlns:p14="http://schemas.microsoft.com/office/powerpoint/2010/main" val="42745971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6056" y="4464099"/>
            <a:ext cx="8062912" cy="659535"/>
          </a:xfrm>
        </p:spPr>
        <p:txBody>
          <a:bodyPr>
            <a:normAutofit/>
          </a:bodyPr>
          <a:lstStyle/>
          <a:p>
            <a:r>
              <a:rPr lang="en-US" sz="1400" dirty="0"/>
              <a:t>Figure </a:t>
            </a:r>
            <a:r>
              <a:rPr lang="en-US" sz="1400" dirty="0" smtClean="0"/>
              <a:t>2.34</a:t>
            </a:r>
            <a:endParaRPr lang="en-US" sz="1400" dirty="0"/>
          </a:p>
        </p:txBody>
      </p:sp>
      <p:pic>
        <p:nvPicPr>
          <p:cNvPr id="2" name="Picture Placeholder 1" descr="OSC_Microbio_02_04_Gramstain.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874" r="-21874"/>
          <a:stretch>
            <a:fillRect/>
          </a:stretch>
        </p:blipFill>
        <p:spPr/>
      </p:pic>
      <p:sp>
        <p:nvSpPr>
          <p:cNvPr id="7" name="Text Placeholder 6"/>
          <p:cNvSpPr>
            <a:spLocks noGrp="1"/>
          </p:cNvSpPr>
          <p:nvPr>
            <p:ph type="body" sz="quarter" idx="14"/>
          </p:nvPr>
        </p:nvSpPr>
        <p:spPr>
          <a:xfrm>
            <a:off x="457199" y="5290549"/>
            <a:ext cx="8062912" cy="1166382"/>
          </a:xfrm>
        </p:spPr>
        <p:txBody>
          <a:bodyPr>
            <a:noAutofit/>
          </a:bodyPr>
          <a:lstStyle/>
          <a:p>
            <a:r>
              <a:rPr lang="en-US" sz="1500" dirty="0"/>
              <a:t>In this specimen, the gram-positive bacterium </a:t>
            </a:r>
            <a:r>
              <a:rPr lang="en-US" sz="1500" i="1" dirty="0"/>
              <a:t>Staphylococcus aureus</a:t>
            </a:r>
            <a:r>
              <a:rPr lang="en-US" sz="1500" dirty="0"/>
              <a:t> retains crystal violet dye </a:t>
            </a:r>
            <a:r>
              <a:rPr lang="en-US" sz="1500" dirty="0" smtClean="0"/>
              <a:t>even after </a:t>
            </a:r>
            <a:r>
              <a:rPr lang="en-US" sz="1500" dirty="0"/>
              <a:t>the decolorizing agent is added. Gram-negative </a:t>
            </a:r>
            <a:r>
              <a:rPr lang="en-US" sz="1500" i="1" dirty="0"/>
              <a:t>Escherichia coli</a:t>
            </a:r>
            <a:r>
              <a:rPr lang="en-US" sz="1500" dirty="0"/>
              <a:t>, the most common Gram stain quality-</a:t>
            </a:r>
            <a:r>
              <a:rPr lang="en-US" sz="1500" dirty="0" smtClean="0"/>
              <a:t>control bacterium</a:t>
            </a:r>
            <a:r>
              <a:rPr lang="en-US" sz="1500" dirty="0"/>
              <a:t>, is decolorized, and is only visible after the addition of the pink counterstain safranin. (credit: modification </a:t>
            </a:r>
            <a:r>
              <a:rPr lang="en-US" sz="1500" dirty="0" smtClean="0"/>
              <a:t>of work </a:t>
            </a:r>
            <a:r>
              <a:rPr lang="en-US" sz="1500" dirty="0"/>
              <a:t>by Nina Parker)</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794384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8084" y="4942902"/>
            <a:ext cx="8062912" cy="659535"/>
          </a:xfrm>
        </p:spPr>
        <p:txBody>
          <a:bodyPr>
            <a:normAutofit/>
          </a:bodyPr>
          <a:lstStyle/>
          <a:p>
            <a:r>
              <a:rPr lang="en-US" sz="1400" dirty="0"/>
              <a:t>Figure </a:t>
            </a:r>
            <a:r>
              <a:rPr lang="en-US" sz="1400" dirty="0" smtClean="0"/>
              <a:t>2.36</a:t>
            </a:r>
            <a:endParaRPr lang="en-US" sz="1400" dirty="0"/>
          </a:p>
        </p:txBody>
      </p:sp>
      <p:pic>
        <p:nvPicPr>
          <p:cNvPr id="2" name="Picture Placeholder 1" descr="OSC_Microbio_02_04_Acidfast.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9401" r="-9401"/>
          <a:stretch>
            <a:fillRect/>
          </a:stretch>
        </p:blipFill>
        <p:spPr>
          <a:xfrm>
            <a:off x="1244009" y="2631041"/>
            <a:ext cx="6085367" cy="2641628"/>
          </a:xfrm>
        </p:spPr>
      </p:pic>
      <p:sp>
        <p:nvSpPr>
          <p:cNvPr id="7" name="Text Placeholder 6"/>
          <p:cNvSpPr>
            <a:spLocks noGrp="1"/>
          </p:cNvSpPr>
          <p:nvPr>
            <p:ph type="body" sz="quarter" idx="14"/>
          </p:nvPr>
        </p:nvSpPr>
        <p:spPr>
          <a:xfrm>
            <a:off x="457200" y="5602437"/>
            <a:ext cx="8062912" cy="1166382"/>
          </a:xfrm>
        </p:spPr>
        <p:txBody>
          <a:bodyPr>
            <a:normAutofit/>
          </a:bodyPr>
          <a:lstStyle/>
          <a:p>
            <a:r>
              <a:rPr lang="en-US" sz="1600" dirty="0"/>
              <a:t>Ziehl-Neelsen staining has rendered these </a:t>
            </a:r>
            <a:r>
              <a:rPr lang="en-US" sz="1600" i="1" dirty="0"/>
              <a:t>Mycobacterium tuberculosis</a:t>
            </a:r>
            <a:r>
              <a:rPr lang="en-US" sz="1600" dirty="0"/>
              <a:t> cells red and </a:t>
            </a:r>
            <a:r>
              <a:rPr lang="en-US" sz="1600" dirty="0" smtClean="0"/>
              <a:t>the surrounding </a:t>
            </a:r>
            <a:r>
              <a:rPr lang="en-US" sz="1600" dirty="0"/>
              <a:t>growth indicator medium blue. (credit: modification of work by American Society for Microbiology)</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923767" y="213953"/>
            <a:ext cx="3221716" cy="461665"/>
          </a:xfrm>
          <a:prstGeom prst="rect">
            <a:avLst/>
          </a:prstGeom>
        </p:spPr>
        <p:txBody>
          <a:bodyPr wrap="none">
            <a:spAutoFit/>
          </a:bodyPr>
          <a:lstStyle/>
          <a:p>
            <a:pPr>
              <a:spcBef>
                <a:spcPct val="0"/>
              </a:spcBef>
            </a:pPr>
            <a:r>
              <a:rPr lang="en-US" sz="2400" cap="all" spc="-60" dirty="0">
                <a:solidFill>
                  <a:srgbClr val="6CB255"/>
                </a:solidFill>
                <a:latin typeface="+mj-lt"/>
                <a:ea typeface="+mj-ea"/>
                <a:cs typeface="+mj-cs"/>
              </a:rPr>
              <a:t>Acid-Fast Stains</a:t>
            </a:r>
          </a:p>
        </p:txBody>
      </p:sp>
      <p:sp>
        <p:nvSpPr>
          <p:cNvPr id="4" name="Rectangle 3"/>
          <p:cNvSpPr/>
          <p:nvPr/>
        </p:nvSpPr>
        <p:spPr>
          <a:xfrm>
            <a:off x="155944" y="889844"/>
            <a:ext cx="8666232" cy="1754326"/>
          </a:xfrm>
          <a:prstGeom prst="rect">
            <a:avLst/>
          </a:prstGeom>
        </p:spPr>
        <p:txBody>
          <a:bodyPr wrap="square">
            <a:spAutoFit/>
          </a:bodyPr>
          <a:lstStyle/>
          <a:p>
            <a:r>
              <a:rPr lang="en-US" dirty="0"/>
              <a:t>An acid-fast stain is able to differentiate two types of gram-positive cells: those that have waxy mycolic acids in </a:t>
            </a:r>
            <a:r>
              <a:rPr lang="en-US" dirty="0" smtClean="0"/>
              <a:t>their cell </a:t>
            </a:r>
            <a:r>
              <a:rPr lang="en-US" dirty="0"/>
              <a:t>walls, and those that do not. </a:t>
            </a:r>
            <a:r>
              <a:rPr lang="en-US" dirty="0" err="1"/>
              <a:t>C</a:t>
            </a:r>
            <a:r>
              <a:rPr lang="en-US" dirty="0" err="1" smtClean="0"/>
              <a:t>arbolfuchsin</a:t>
            </a:r>
            <a:r>
              <a:rPr lang="en-US" dirty="0" smtClean="0"/>
              <a:t> is used as </a:t>
            </a:r>
            <a:r>
              <a:rPr lang="en-US" dirty="0"/>
              <a:t>the primary stain. The waxy, acid-fast cells retain the </a:t>
            </a:r>
            <a:r>
              <a:rPr lang="en-US" dirty="0" err="1"/>
              <a:t>carbolfuchsin</a:t>
            </a:r>
            <a:endParaRPr lang="en-US" dirty="0"/>
          </a:p>
          <a:p>
            <a:r>
              <a:rPr lang="en-US" dirty="0"/>
              <a:t>even after a decolorizing agent (an acid-alcohol solution) is applied. A secondary counterstain, methylene blue, </a:t>
            </a:r>
            <a:r>
              <a:rPr lang="en-US" dirty="0" smtClean="0"/>
              <a:t>is then </a:t>
            </a:r>
            <a:r>
              <a:rPr lang="en-US" dirty="0"/>
              <a:t>applied, which renders non–acid-fast cells blue</a:t>
            </a:r>
            <a:r>
              <a:rPr lang="en-US" dirty="0" smtClean="0"/>
              <a:t>.</a:t>
            </a:r>
            <a:endParaRPr lang="en-US" dirty="0"/>
          </a:p>
        </p:txBody>
      </p:sp>
    </p:spTree>
    <p:extLst>
      <p:ext uri="{BB962C8B-B14F-4D97-AF65-F5344CB8AC3E}">
        <p14:creationId xmlns:p14="http://schemas.microsoft.com/office/powerpoint/2010/main" val="18438211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4724001"/>
            <a:ext cx="8062912" cy="659535"/>
          </a:xfrm>
        </p:spPr>
        <p:txBody>
          <a:bodyPr>
            <a:normAutofit/>
          </a:bodyPr>
          <a:lstStyle/>
          <a:p>
            <a:r>
              <a:rPr lang="en-US" sz="1400" dirty="0"/>
              <a:t>Figure </a:t>
            </a:r>
            <a:r>
              <a:rPr lang="en-US" sz="1400" dirty="0" smtClean="0"/>
              <a:t>2.37</a:t>
            </a:r>
            <a:endParaRPr lang="en-US" sz="1400" dirty="0"/>
          </a:p>
        </p:txBody>
      </p:sp>
      <p:pic>
        <p:nvPicPr>
          <p:cNvPr id="2" name="Picture Placeholder 1" descr="OSC_Microbio_02_04_CapsuStain.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19828" b="-19828"/>
          <a:stretch>
            <a:fillRect/>
          </a:stretch>
        </p:blipFill>
        <p:spPr>
          <a:xfrm>
            <a:off x="457200" y="2094693"/>
            <a:ext cx="8062913" cy="3500071"/>
          </a:xfrm>
        </p:spPr>
      </p:pic>
      <p:sp>
        <p:nvSpPr>
          <p:cNvPr id="7" name="Text Placeholder 6"/>
          <p:cNvSpPr>
            <a:spLocks noGrp="1"/>
          </p:cNvSpPr>
          <p:nvPr>
            <p:ph type="body" sz="quarter" idx="14"/>
          </p:nvPr>
        </p:nvSpPr>
        <p:spPr>
          <a:xfrm>
            <a:off x="457200" y="5427173"/>
            <a:ext cx="8062912" cy="1166382"/>
          </a:xfrm>
        </p:spPr>
        <p:txBody>
          <a:bodyPr>
            <a:noAutofit/>
          </a:bodyPr>
          <a:lstStyle/>
          <a:p>
            <a:pPr marL="342900" indent="-342900">
              <a:buFontTx/>
              <a:buAutoNum type="alphaLcParenBoth"/>
            </a:pPr>
            <a:r>
              <a:rPr lang="en-US" sz="1290" dirty="0" smtClean="0"/>
              <a:t>India</a:t>
            </a:r>
            <a:r>
              <a:rPr lang="en-US" sz="1290" dirty="0"/>
              <a:t>-ink was used to stain the background around these cells of the yeast </a:t>
            </a:r>
            <a:r>
              <a:rPr lang="en-US" sz="1290" i="1" dirty="0" smtClean="0"/>
              <a:t>Cryptococcus neoformans</a:t>
            </a:r>
            <a:r>
              <a:rPr lang="en-US" sz="1290" dirty="0"/>
              <a:t>. The halos surrounding the cells are the polysaccharide capsules.</a:t>
            </a:r>
            <a:r>
              <a:rPr lang="en-US" sz="1290" dirty="0" smtClean="0"/>
              <a:t> </a:t>
            </a:r>
            <a:endParaRPr lang="en-US" sz="1290" dirty="0"/>
          </a:p>
          <a:p>
            <a:pPr marL="342900" indent="-342900">
              <a:buFontTx/>
              <a:buAutoNum type="alphaLcParenBoth"/>
            </a:pPr>
            <a:r>
              <a:rPr lang="en-US" sz="1290" dirty="0" smtClean="0"/>
              <a:t>Crystal </a:t>
            </a:r>
            <a:r>
              <a:rPr lang="en-US" sz="1290" dirty="0"/>
              <a:t>violet and copper </a:t>
            </a:r>
            <a:r>
              <a:rPr lang="en-US" sz="1290" dirty="0" smtClean="0"/>
              <a:t>sulfate dyes </a:t>
            </a:r>
            <a:r>
              <a:rPr lang="en-US" sz="1290" dirty="0"/>
              <a:t>cannot penetrate the encapsulated </a:t>
            </a:r>
            <a:r>
              <a:rPr lang="en-US" sz="1290" i="1" dirty="0"/>
              <a:t>Bacillus</a:t>
            </a:r>
            <a:r>
              <a:rPr lang="en-US" sz="1290" dirty="0"/>
              <a:t> cells in this negatively stained sample. Encapsulated cells appear </a:t>
            </a:r>
            <a:r>
              <a:rPr lang="en-US" sz="1290" dirty="0" smtClean="0"/>
              <a:t>to have </a:t>
            </a:r>
            <a:r>
              <a:rPr lang="en-US" sz="1290" dirty="0"/>
              <a:t>a light-blue halo. (credit a: modification of work by American Society for Microbiology; credit b: modification </a:t>
            </a:r>
            <a:r>
              <a:rPr lang="en-US" sz="1290" dirty="0" smtClean="0"/>
              <a:t>of work </a:t>
            </a:r>
            <a:r>
              <a:rPr lang="en-US" sz="1290" dirty="0"/>
              <a:t>by American Society for Microbiology)</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2877532" y="237744"/>
            <a:ext cx="3445430" cy="461665"/>
          </a:xfrm>
          <a:prstGeom prst="rect">
            <a:avLst/>
          </a:prstGeom>
        </p:spPr>
        <p:txBody>
          <a:bodyPr wrap="none">
            <a:spAutoFit/>
          </a:bodyPr>
          <a:lstStyle/>
          <a:p>
            <a:pPr>
              <a:spcBef>
                <a:spcPct val="0"/>
              </a:spcBef>
            </a:pPr>
            <a:r>
              <a:rPr lang="en-US" sz="2400" cap="all" spc="-60" dirty="0">
                <a:solidFill>
                  <a:srgbClr val="6CB255"/>
                </a:solidFill>
                <a:latin typeface="+mj-lt"/>
                <a:ea typeface="+mj-ea"/>
                <a:cs typeface="+mj-cs"/>
              </a:rPr>
              <a:t>Capsule Staining</a:t>
            </a:r>
          </a:p>
        </p:txBody>
      </p:sp>
      <p:sp>
        <p:nvSpPr>
          <p:cNvPr id="6" name="Rectangle 5"/>
          <p:cNvSpPr/>
          <p:nvPr/>
        </p:nvSpPr>
        <p:spPr>
          <a:xfrm>
            <a:off x="184299" y="873382"/>
            <a:ext cx="8959702" cy="1477328"/>
          </a:xfrm>
          <a:prstGeom prst="rect">
            <a:avLst/>
          </a:prstGeom>
        </p:spPr>
        <p:txBody>
          <a:bodyPr wrap="square">
            <a:spAutoFit/>
          </a:bodyPr>
          <a:lstStyle/>
          <a:p>
            <a:r>
              <a:rPr lang="en-US" dirty="0"/>
              <a:t>N</a:t>
            </a:r>
            <a:r>
              <a:rPr lang="en-US" dirty="0" smtClean="0"/>
              <a:t>egative staining technique </a:t>
            </a:r>
            <a:r>
              <a:rPr lang="en-US" dirty="0"/>
              <a:t>(staining around the cells) is typically used for </a:t>
            </a:r>
            <a:endParaRPr lang="en-US" dirty="0" smtClean="0"/>
          </a:p>
          <a:p>
            <a:r>
              <a:rPr lang="en-US" dirty="0" smtClean="0"/>
              <a:t>capsule staining (</a:t>
            </a:r>
            <a:r>
              <a:rPr lang="en-US" dirty="0"/>
              <a:t>c</a:t>
            </a:r>
            <a:r>
              <a:rPr lang="en-US" dirty="0" smtClean="0"/>
              <a:t>apsules </a:t>
            </a:r>
            <a:r>
              <a:rPr lang="en-US" dirty="0"/>
              <a:t>do not absorb most basic </a:t>
            </a:r>
            <a:r>
              <a:rPr lang="en-US" dirty="0" smtClean="0"/>
              <a:t>dyes).</a:t>
            </a:r>
            <a:r>
              <a:rPr lang="en-US" dirty="0"/>
              <a:t> </a:t>
            </a:r>
            <a:r>
              <a:rPr lang="en-US" dirty="0" smtClean="0"/>
              <a:t>The </a:t>
            </a:r>
            <a:r>
              <a:rPr lang="en-US" dirty="0"/>
              <a:t>dye stains the background but </a:t>
            </a:r>
            <a:r>
              <a:rPr lang="en-US" dirty="0" smtClean="0"/>
              <a:t>does not </a:t>
            </a:r>
            <a:r>
              <a:rPr lang="en-US" dirty="0"/>
              <a:t>penetrate the capsules, which appear like halos around the borders of the cell. </a:t>
            </a:r>
            <a:endParaRPr lang="en-US" dirty="0" smtClean="0"/>
          </a:p>
          <a:p>
            <a:r>
              <a:rPr lang="en-US" dirty="0" smtClean="0"/>
              <a:t>The </a:t>
            </a:r>
            <a:r>
              <a:rPr lang="en-US" dirty="0"/>
              <a:t>specimen does not need to </a:t>
            </a:r>
            <a:r>
              <a:rPr lang="en-US" dirty="0" smtClean="0"/>
              <a:t>be heat-fixed </a:t>
            </a:r>
            <a:r>
              <a:rPr lang="en-US" dirty="0"/>
              <a:t>prior to negative </a:t>
            </a:r>
            <a:r>
              <a:rPr lang="en-US" dirty="0" smtClean="0"/>
              <a:t>staining.</a:t>
            </a:r>
            <a:endParaRPr lang="en-US" dirty="0"/>
          </a:p>
        </p:txBody>
      </p:sp>
    </p:spTree>
    <p:extLst>
      <p:ext uri="{BB962C8B-B14F-4D97-AF65-F5344CB8AC3E}">
        <p14:creationId xmlns:p14="http://schemas.microsoft.com/office/powerpoint/2010/main" val="16210957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65298" y="5231944"/>
            <a:ext cx="8062912" cy="659535"/>
          </a:xfrm>
        </p:spPr>
        <p:txBody>
          <a:bodyPr>
            <a:normAutofit/>
          </a:bodyPr>
          <a:lstStyle/>
          <a:p>
            <a:r>
              <a:rPr lang="en-US" sz="1400" dirty="0"/>
              <a:t>Figure </a:t>
            </a:r>
            <a:r>
              <a:rPr lang="en-US" sz="1400" dirty="0" smtClean="0"/>
              <a:t>2.38</a:t>
            </a:r>
            <a:endParaRPr lang="en-US" sz="1400" dirty="0"/>
          </a:p>
        </p:txBody>
      </p:sp>
      <p:pic>
        <p:nvPicPr>
          <p:cNvPr id="2" name="Picture Placeholder 1" descr="OSC_Microbio_02_04_Endospores.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1678" b="-1678"/>
          <a:stretch>
            <a:fillRect/>
          </a:stretch>
        </p:blipFill>
        <p:spPr>
          <a:xfrm>
            <a:off x="1112875" y="2742924"/>
            <a:ext cx="6464485" cy="2806201"/>
          </a:xfrm>
        </p:spPr>
      </p:pic>
      <p:sp>
        <p:nvSpPr>
          <p:cNvPr id="7" name="Text Placeholder 6"/>
          <p:cNvSpPr>
            <a:spLocks noGrp="1"/>
          </p:cNvSpPr>
          <p:nvPr>
            <p:ph type="body" sz="quarter" idx="14"/>
          </p:nvPr>
        </p:nvSpPr>
        <p:spPr>
          <a:xfrm>
            <a:off x="386317" y="5866307"/>
            <a:ext cx="8420875" cy="1166382"/>
          </a:xfrm>
        </p:spPr>
        <p:txBody>
          <a:bodyPr>
            <a:normAutofit/>
          </a:bodyPr>
          <a:lstStyle/>
          <a:p>
            <a:r>
              <a:rPr lang="en-US" sz="1600" dirty="0"/>
              <a:t>A stained preparation of </a:t>
            </a:r>
            <a:r>
              <a:rPr lang="en-US" sz="1600" i="1" dirty="0"/>
              <a:t>Bacillus subtilis</a:t>
            </a:r>
            <a:r>
              <a:rPr lang="en-US" sz="1600" dirty="0"/>
              <a:t> showing </a:t>
            </a:r>
            <a:r>
              <a:rPr lang="en-US" sz="1600" dirty="0"/>
              <a:t>endospores </a:t>
            </a:r>
            <a:r>
              <a:rPr lang="en-US" sz="1600" dirty="0" smtClean="0"/>
              <a:t>(structures </a:t>
            </a:r>
            <a:r>
              <a:rPr lang="en-US" sz="1600" dirty="0"/>
              <a:t>produced within certain bacterial cells that allow them to survive harsh </a:t>
            </a:r>
            <a:r>
              <a:rPr lang="en-US" sz="1600" dirty="0" smtClean="0"/>
              <a:t>conditions) </a:t>
            </a:r>
            <a:r>
              <a:rPr lang="en-US" sz="1600" dirty="0"/>
              <a:t>as green and the vegetative cells as pink</a:t>
            </a:r>
            <a:r>
              <a:rPr lang="en-US" sz="1600" dirty="0" smtClean="0"/>
              <a:t>. (</a:t>
            </a:r>
            <a:r>
              <a:rPr lang="en-US" sz="1600" dirty="0"/>
              <a:t>credit: modification of work by American Society for Microbiology)</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24341" y="72489"/>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650730" y="241799"/>
            <a:ext cx="3960636" cy="461665"/>
          </a:xfrm>
          <a:prstGeom prst="rect">
            <a:avLst/>
          </a:prstGeom>
        </p:spPr>
        <p:txBody>
          <a:bodyPr wrap="none">
            <a:spAutoFit/>
          </a:bodyPr>
          <a:lstStyle/>
          <a:p>
            <a:pPr>
              <a:spcBef>
                <a:spcPct val="0"/>
              </a:spcBef>
            </a:pPr>
            <a:r>
              <a:rPr lang="en-US" sz="2400" cap="all" spc="-60" dirty="0">
                <a:solidFill>
                  <a:srgbClr val="6CB255"/>
                </a:solidFill>
                <a:latin typeface="+mj-lt"/>
                <a:ea typeface="+mj-ea"/>
                <a:cs typeface="+mj-cs"/>
              </a:rPr>
              <a:t>Endospore Staining</a:t>
            </a:r>
          </a:p>
        </p:txBody>
      </p:sp>
      <p:sp>
        <p:nvSpPr>
          <p:cNvPr id="6" name="Rectangle 5"/>
          <p:cNvSpPr/>
          <p:nvPr/>
        </p:nvSpPr>
        <p:spPr>
          <a:xfrm>
            <a:off x="127591" y="763293"/>
            <a:ext cx="8761227" cy="1754326"/>
          </a:xfrm>
          <a:prstGeom prst="rect">
            <a:avLst/>
          </a:prstGeom>
        </p:spPr>
        <p:txBody>
          <a:bodyPr wrap="square">
            <a:spAutoFit/>
          </a:bodyPr>
          <a:lstStyle/>
          <a:p>
            <a:r>
              <a:rPr lang="en-US" dirty="0" smtClean="0"/>
              <a:t>Uses </a:t>
            </a:r>
            <a:r>
              <a:rPr lang="en-US" dirty="0"/>
              <a:t>two stains to differentiate endospores from the rest of the </a:t>
            </a:r>
            <a:r>
              <a:rPr lang="en-US" dirty="0" smtClean="0"/>
              <a:t>cell:</a:t>
            </a:r>
          </a:p>
          <a:p>
            <a:pPr marL="285750" indent="-285750">
              <a:buFontTx/>
              <a:buChar char="-"/>
            </a:pPr>
            <a:r>
              <a:rPr lang="en-US" dirty="0" smtClean="0"/>
              <a:t>The </a:t>
            </a:r>
            <a:r>
              <a:rPr lang="en-US" dirty="0"/>
              <a:t>Schaeffer-Fulton </a:t>
            </a:r>
            <a:r>
              <a:rPr lang="en-US" dirty="0" smtClean="0"/>
              <a:t>method uses </a:t>
            </a:r>
            <a:r>
              <a:rPr lang="en-US" dirty="0"/>
              <a:t>heat to push the primary stain (malachite green) </a:t>
            </a:r>
            <a:r>
              <a:rPr lang="en-US" dirty="0" smtClean="0"/>
              <a:t>into the </a:t>
            </a:r>
            <a:r>
              <a:rPr lang="en-US" dirty="0"/>
              <a:t>endospore. Washing with water decolorizes the cell, but the endospore retains the green stain. </a:t>
            </a:r>
            <a:endParaRPr lang="en-US" dirty="0" smtClean="0"/>
          </a:p>
          <a:p>
            <a:pPr marL="285750" indent="-285750">
              <a:buFontTx/>
              <a:buChar char="-"/>
            </a:pPr>
            <a:r>
              <a:rPr lang="en-US" dirty="0" smtClean="0"/>
              <a:t>The </a:t>
            </a:r>
            <a:r>
              <a:rPr lang="en-US" dirty="0"/>
              <a:t>cell is </a:t>
            </a:r>
            <a:r>
              <a:rPr lang="en-US" dirty="0" smtClean="0"/>
              <a:t>then counterstained </a:t>
            </a:r>
            <a:r>
              <a:rPr lang="en-US" dirty="0"/>
              <a:t>pink with safranin. The resulting image reveals the shape and location of endospores, if they </a:t>
            </a:r>
            <a:r>
              <a:rPr lang="en-US" dirty="0" smtClean="0"/>
              <a:t>are present</a:t>
            </a:r>
            <a:r>
              <a:rPr lang="en-US" dirty="0"/>
              <a:t>.</a:t>
            </a:r>
            <a:endParaRPr lang="en-US" dirty="0"/>
          </a:p>
        </p:txBody>
      </p:sp>
    </p:spTree>
    <p:extLst>
      <p:ext uri="{BB962C8B-B14F-4D97-AF65-F5344CB8AC3E}">
        <p14:creationId xmlns:p14="http://schemas.microsoft.com/office/powerpoint/2010/main" val="32550534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98438" y="1104901"/>
            <a:ext cx="89455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r>
              <a:rPr lang="en-US" altLang="en-US" sz="1800" dirty="0">
                <a:latin typeface="Calibri" panose="020F0502020204030204" pitchFamily="34" charset="0"/>
                <a:cs typeface="Arial" panose="020B0604020202020204" pitchFamily="34" charset="0"/>
              </a:rPr>
              <a:t> </a:t>
            </a:r>
            <a:r>
              <a:rPr lang="en-US" altLang="en-US" sz="2000" b="1" u="sng" dirty="0">
                <a:cs typeface="Arial" panose="020B0604020202020204" pitchFamily="34" charset="0"/>
              </a:rPr>
              <a:t>Prokaryotes</a:t>
            </a:r>
            <a:r>
              <a:rPr lang="en-US" altLang="en-US" sz="2000" dirty="0">
                <a:cs typeface="Arial" panose="020B0604020202020204" pitchFamily="34" charset="0"/>
              </a:rPr>
              <a:t> (pre nucleus) – lack membranous organelles, 70S ribosomes.</a:t>
            </a:r>
          </a:p>
        </p:txBody>
      </p:sp>
      <p:sp>
        <p:nvSpPr>
          <p:cNvPr id="3" name="TextBox 2"/>
          <p:cNvSpPr txBox="1">
            <a:spLocks noChangeArrowheads="1"/>
          </p:cNvSpPr>
          <p:nvPr/>
        </p:nvSpPr>
        <p:spPr bwMode="auto">
          <a:xfrm>
            <a:off x="901701" y="1504950"/>
            <a:ext cx="80438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 typeface="Calibri" panose="020F0502020204030204" pitchFamily="34" charset="0"/>
              <a:buChar char="–"/>
            </a:pPr>
            <a:r>
              <a:rPr lang="en-US" altLang="en-US" sz="2000" dirty="0">
                <a:latin typeface="Calibri" panose="020F0502020204030204" pitchFamily="34" charset="0"/>
                <a:cs typeface="Arial" panose="020B0604020202020204" pitchFamily="34" charset="0"/>
              </a:rPr>
              <a:t> </a:t>
            </a:r>
            <a:r>
              <a:rPr lang="en-US" altLang="en-US" sz="2000" dirty="0">
                <a:solidFill>
                  <a:srgbClr val="006600"/>
                </a:solidFill>
                <a:latin typeface="Calibri" panose="020F0502020204030204" pitchFamily="34" charset="0"/>
                <a:cs typeface="Arial" panose="020B0604020202020204" pitchFamily="34" charset="0"/>
              </a:rPr>
              <a:t>Blue Green Algae ( ex. Cyanobacteria) – O</a:t>
            </a:r>
            <a:r>
              <a:rPr lang="en-US" altLang="en-US" sz="2000" baseline="-25000" dirty="0">
                <a:solidFill>
                  <a:srgbClr val="006600"/>
                </a:solidFill>
                <a:latin typeface="Calibri" panose="020F0502020204030204" pitchFamily="34" charset="0"/>
                <a:cs typeface="Arial" panose="020B0604020202020204" pitchFamily="34" charset="0"/>
              </a:rPr>
              <a:t>2</a:t>
            </a:r>
            <a:r>
              <a:rPr lang="en-US" altLang="en-US" sz="2000" dirty="0">
                <a:solidFill>
                  <a:srgbClr val="006600"/>
                </a:solidFill>
                <a:latin typeface="Calibri" panose="020F0502020204030204" pitchFamily="34" charset="0"/>
                <a:cs typeface="Arial" panose="020B0604020202020204" pitchFamily="34" charset="0"/>
              </a:rPr>
              <a:t> production</a:t>
            </a:r>
          </a:p>
        </p:txBody>
      </p:sp>
      <p:sp>
        <p:nvSpPr>
          <p:cNvPr id="4" name="TextBox 3"/>
          <p:cNvSpPr txBox="1"/>
          <p:nvPr/>
        </p:nvSpPr>
        <p:spPr>
          <a:xfrm>
            <a:off x="1384301" y="1905001"/>
            <a:ext cx="8043863" cy="707886"/>
          </a:xfrm>
          <a:prstGeom prst="rect">
            <a:avLst/>
          </a:prstGeom>
          <a:noFill/>
        </p:spPr>
        <p:txBody>
          <a:bodyPr>
            <a:spAutoFit/>
          </a:bodyPr>
          <a:lstStyle/>
          <a:p>
            <a:pPr eaLnBrk="1" hangingPunct="1">
              <a:defRPr/>
            </a:pPr>
            <a:r>
              <a:rPr lang="en-US" sz="2000" dirty="0">
                <a:solidFill>
                  <a:schemeClr val="tx1">
                    <a:lumMod val="95000"/>
                    <a:lumOff val="5000"/>
                  </a:schemeClr>
                </a:solidFill>
              </a:rPr>
              <a:t>Gram Positive (ex. Staphylococcus) - </a:t>
            </a:r>
            <a:r>
              <a:rPr lang="en-US" sz="2000" b="1" dirty="0">
                <a:solidFill>
                  <a:schemeClr val="tx1">
                    <a:lumMod val="95000"/>
                    <a:lumOff val="5000"/>
                  </a:schemeClr>
                </a:solidFill>
              </a:rPr>
              <a:t>Gm</a:t>
            </a:r>
            <a:r>
              <a:rPr lang="en-US" sz="2000" b="1" baseline="30000" dirty="0">
                <a:solidFill>
                  <a:schemeClr val="tx1">
                    <a:lumMod val="95000"/>
                    <a:lumOff val="5000"/>
                  </a:schemeClr>
                </a:solidFill>
              </a:rPr>
              <a:t>+ </a:t>
            </a:r>
            <a:r>
              <a:rPr lang="en-US" sz="2000" dirty="0">
                <a:solidFill>
                  <a:schemeClr val="tx1">
                    <a:lumMod val="95000"/>
                    <a:lumOff val="5000"/>
                  </a:schemeClr>
                </a:solidFill>
              </a:rPr>
              <a:t>appear </a:t>
            </a:r>
            <a:r>
              <a:rPr lang="en-US" sz="2000" b="1" u="sng" dirty="0">
                <a:solidFill>
                  <a:schemeClr val="accent4">
                    <a:lumMod val="50000"/>
                  </a:schemeClr>
                </a:solidFill>
              </a:rPr>
              <a:t>purple</a:t>
            </a:r>
            <a:r>
              <a:rPr lang="en-US" sz="2000" dirty="0">
                <a:solidFill>
                  <a:schemeClr val="tx1">
                    <a:lumMod val="95000"/>
                    <a:lumOff val="5000"/>
                  </a:schemeClr>
                </a:solidFill>
              </a:rPr>
              <a:t> on Gram stain test </a:t>
            </a:r>
          </a:p>
        </p:txBody>
      </p:sp>
      <p:sp>
        <p:nvSpPr>
          <p:cNvPr id="5" name="TextBox 4"/>
          <p:cNvSpPr txBox="1"/>
          <p:nvPr/>
        </p:nvSpPr>
        <p:spPr>
          <a:xfrm>
            <a:off x="1384301" y="2463800"/>
            <a:ext cx="8043863" cy="707886"/>
          </a:xfrm>
          <a:prstGeom prst="rect">
            <a:avLst/>
          </a:prstGeom>
          <a:noFill/>
        </p:spPr>
        <p:txBody>
          <a:bodyPr>
            <a:spAutoFit/>
          </a:bodyPr>
          <a:lstStyle/>
          <a:p>
            <a:pPr eaLnBrk="1" hangingPunct="1">
              <a:defRPr/>
            </a:pPr>
            <a:r>
              <a:rPr lang="en-US" sz="2000" dirty="0">
                <a:solidFill>
                  <a:schemeClr val="tx1">
                    <a:lumMod val="95000"/>
                    <a:lumOff val="5000"/>
                  </a:schemeClr>
                </a:solidFill>
              </a:rPr>
              <a:t>Gram Negative (ex. </a:t>
            </a:r>
            <a:r>
              <a:rPr lang="en-US" sz="2000" dirty="0" err="1">
                <a:solidFill>
                  <a:schemeClr val="tx1">
                    <a:lumMod val="95000"/>
                    <a:lumOff val="5000"/>
                  </a:schemeClr>
                </a:solidFill>
              </a:rPr>
              <a:t>Haemophilus</a:t>
            </a:r>
            <a:r>
              <a:rPr lang="en-US" sz="2000" dirty="0">
                <a:solidFill>
                  <a:schemeClr val="tx1">
                    <a:lumMod val="95000"/>
                    <a:lumOff val="5000"/>
                  </a:schemeClr>
                </a:solidFill>
              </a:rPr>
              <a:t>) – </a:t>
            </a:r>
            <a:r>
              <a:rPr lang="en-US" sz="2000" b="1" dirty="0">
                <a:solidFill>
                  <a:schemeClr val="tx1">
                    <a:lumMod val="95000"/>
                    <a:lumOff val="5000"/>
                  </a:schemeClr>
                </a:solidFill>
              </a:rPr>
              <a:t>Gm</a:t>
            </a:r>
            <a:r>
              <a:rPr lang="en-US" sz="2000" b="1" baseline="30000" dirty="0">
                <a:solidFill>
                  <a:schemeClr val="tx1">
                    <a:lumMod val="95000"/>
                    <a:lumOff val="5000"/>
                  </a:schemeClr>
                </a:solidFill>
              </a:rPr>
              <a:t>- </a:t>
            </a:r>
            <a:r>
              <a:rPr lang="en-US" sz="2000" dirty="0">
                <a:solidFill>
                  <a:schemeClr val="tx1">
                    <a:lumMod val="95000"/>
                    <a:lumOff val="5000"/>
                  </a:schemeClr>
                </a:solidFill>
              </a:rPr>
              <a:t>appear </a:t>
            </a:r>
            <a:r>
              <a:rPr lang="en-US" sz="2000" b="1" u="sng" dirty="0">
                <a:solidFill>
                  <a:srgbClr val="FF0000"/>
                </a:solidFill>
              </a:rPr>
              <a:t>red</a:t>
            </a:r>
            <a:r>
              <a:rPr lang="en-US" sz="2000" dirty="0">
                <a:solidFill>
                  <a:schemeClr val="tx1">
                    <a:lumMod val="95000"/>
                    <a:lumOff val="5000"/>
                  </a:schemeClr>
                </a:solidFill>
              </a:rPr>
              <a:t> on Gram stain test </a:t>
            </a:r>
          </a:p>
        </p:txBody>
      </p:sp>
      <p:sp>
        <p:nvSpPr>
          <p:cNvPr id="7" name="TextBox 6"/>
          <p:cNvSpPr txBox="1">
            <a:spLocks noChangeArrowheads="1"/>
          </p:cNvSpPr>
          <p:nvPr/>
        </p:nvSpPr>
        <p:spPr bwMode="auto">
          <a:xfrm>
            <a:off x="901701" y="2963863"/>
            <a:ext cx="80438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 typeface="Calibri" panose="020F0502020204030204" pitchFamily="34" charset="0"/>
              <a:buChar char="–"/>
            </a:pPr>
            <a:r>
              <a:rPr lang="en-US" altLang="en-US" sz="2000">
                <a:latin typeface="Calibri" panose="020F0502020204030204" pitchFamily="34" charset="0"/>
                <a:cs typeface="Arial" panose="020B0604020202020204" pitchFamily="34" charset="0"/>
              </a:rPr>
              <a:t> </a:t>
            </a:r>
            <a:r>
              <a:rPr lang="en-US" altLang="en-US" sz="2000">
                <a:solidFill>
                  <a:srgbClr val="000066"/>
                </a:solidFill>
                <a:latin typeface="Calibri" panose="020F0502020204030204" pitchFamily="34" charset="0"/>
                <a:cs typeface="Arial" panose="020B0604020202020204" pitchFamily="34" charset="0"/>
              </a:rPr>
              <a:t>Rickettsia, Mycoplasma – obligate intracellular parasites (harder to spread, often require a vector).</a:t>
            </a:r>
          </a:p>
        </p:txBody>
      </p:sp>
      <p:sp>
        <p:nvSpPr>
          <p:cNvPr id="8" name="Left Brace 7"/>
          <p:cNvSpPr/>
          <p:nvPr/>
        </p:nvSpPr>
        <p:spPr>
          <a:xfrm>
            <a:off x="1309689" y="1963739"/>
            <a:ext cx="147637" cy="1000125"/>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sp>
        <p:nvSpPr>
          <p:cNvPr id="9" name="TextBox 8"/>
          <p:cNvSpPr txBox="1">
            <a:spLocks noChangeArrowheads="1"/>
          </p:cNvSpPr>
          <p:nvPr/>
        </p:nvSpPr>
        <p:spPr bwMode="auto">
          <a:xfrm>
            <a:off x="283371" y="1874321"/>
            <a:ext cx="11001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800" dirty="0">
                <a:latin typeface="Calibri" panose="020F0502020204030204" pitchFamily="34" charset="0"/>
                <a:cs typeface="Arial" panose="020B0604020202020204" pitchFamily="34" charset="0"/>
              </a:rPr>
              <a:t>most common</a:t>
            </a:r>
          </a:p>
          <a:p>
            <a:pPr eaLnBrk="1" hangingPunct="1">
              <a:spcBef>
                <a:spcPct val="0"/>
              </a:spcBef>
              <a:buFontTx/>
              <a:buNone/>
            </a:pPr>
            <a:r>
              <a:rPr lang="en-US" altLang="en-US" sz="1800" dirty="0">
                <a:latin typeface="Calibri" panose="020F0502020204030204" pitchFamily="34" charset="0"/>
                <a:cs typeface="Arial" panose="020B0604020202020204" pitchFamily="34" charset="0"/>
              </a:rPr>
              <a:t>types of bacteria</a:t>
            </a:r>
          </a:p>
        </p:txBody>
      </p:sp>
      <p:sp>
        <p:nvSpPr>
          <p:cNvPr id="10" name="TextBox 9"/>
          <p:cNvSpPr txBox="1">
            <a:spLocks noChangeArrowheads="1"/>
          </p:cNvSpPr>
          <p:nvPr/>
        </p:nvSpPr>
        <p:spPr bwMode="auto">
          <a:xfrm>
            <a:off x="198438" y="3671889"/>
            <a:ext cx="894556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r>
              <a:rPr lang="en-US" altLang="en-US" sz="1800">
                <a:latin typeface="Calibri" panose="020F0502020204030204" pitchFamily="34" charset="0"/>
                <a:cs typeface="Arial" panose="020B0604020202020204" pitchFamily="34" charset="0"/>
              </a:rPr>
              <a:t> </a:t>
            </a:r>
            <a:r>
              <a:rPr lang="en-US" altLang="en-US" sz="2000" b="1" u="sng">
                <a:cs typeface="Arial" panose="020B0604020202020204" pitchFamily="34" charset="0"/>
              </a:rPr>
              <a:t>Viruses</a:t>
            </a:r>
            <a:r>
              <a:rPr lang="en-US" altLang="en-US" sz="2000">
                <a:cs typeface="Arial" panose="020B0604020202020204" pitchFamily="34" charset="0"/>
              </a:rPr>
              <a:t> – non-cellular organisms, have protein coat &amp; genetic info (DNA </a:t>
            </a:r>
            <a:r>
              <a:rPr lang="en-US" altLang="en-US" sz="2000" u="sng">
                <a:cs typeface="Arial" panose="020B0604020202020204" pitchFamily="34" charset="0"/>
              </a:rPr>
              <a:t>or</a:t>
            </a:r>
            <a:r>
              <a:rPr lang="en-US" altLang="en-US" sz="2000">
                <a:cs typeface="Arial" panose="020B0604020202020204" pitchFamily="34" charset="0"/>
              </a:rPr>
              <a:t> RNA ~ </a:t>
            </a:r>
            <a:r>
              <a:rPr lang="en-US" altLang="en-US" sz="2000" b="1">
                <a:solidFill>
                  <a:srgbClr val="FF0000"/>
                </a:solidFill>
                <a:cs typeface="Arial" panose="020B0604020202020204" pitchFamily="34" charset="0"/>
              </a:rPr>
              <a:t>not both</a:t>
            </a:r>
            <a:r>
              <a:rPr lang="en-US" altLang="en-US" sz="2000">
                <a:cs typeface="Arial" panose="020B0604020202020204" pitchFamily="34" charset="0"/>
              </a:rPr>
              <a:t>!). Can have envelope, enzymes (for some type of metabolic processes), they lack organelles. Ex: Bacteriophage – infect bacteria, Poxviridae – small pox virus, Picornaviridae – polio virus, also cause common cold. </a:t>
            </a:r>
          </a:p>
        </p:txBody>
      </p:sp>
      <p:sp>
        <p:nvSpPr>
          <p:cNvPr id="11" name="TextBox 10"/>
          <p:cNvSpPr txBox="1"/>
          <p:nvPr/>
        </p:nvSpPr>
        <p:spPr>
          <a:xfrm>
            <a:off x="198438" y="5292725"/>
            <a:ext cx="8661400" cy="707886"/>
          </a:xfrm>
          <a:prstGeom prst="rect">
            <a:avLst/>
          </a:prstGeom>
          <a:noFill/>
        </p:spPr>
        <p:txBody>
          <a:bodyPr>
            <a:spAutoFit/>
          </a:bodyPr>
          <a:lstStyle/>
          <a:p>
            <a:pPr eaLnBrk="1" hangingPunct="1">
              <a:buFont typeface="Arial" pitchFamily="34" charset="0"/>
              <a:buChar char="•"/>
              <a:defRPr/>
            </a:pPr>
            <a:r>
              <a:rPr lang="en-US" sz="2000" b="1" dirty="0" err="1">
                <a:solidFill>
                  <a:schemeClr val="tx1">
                    <a:lumMod val="95000"/>
                    <a:lumOff val="5000"/>
                  </a:schemeClr>
                </a:solidFill>
              </a:rPr>
              <a:t>Prion</a:t>
            </a:r>
            <a:r>
              <a:rPr lang="en-US" sz="2000" dirty="0">
                <a:solidFill>
                  <a:schemeClr val="tx1">
                    <a:lumMod val="95000"/>
                    <a:lumOff val="5000"/>
                  </a:schemeClr>
                </a:solidFill>
              </a:rPr>
              <a:t> – protein only (mad cow disease), </a:t>
            </a:r>
            <a:r>
              <a:rPr lang="en-US" sz="2000" b="1" dirty="0" err="1">
                <a:solidFill>
                  <a:schemeClr val="tx1">
                    <a:lumMod val="95000"/>
                    <a:lumOff val="5000"/>
                  </a:schemeClr>
                </a:solidFill>
              </a:rPr>
              <a:t>Viroid</a:t>
            </a:r>
            <a:r>
              <a:rPr lang="en-US" sz="2000" dirty="0">
                <a:solidFill>
                  <a:schemeClr val="tx1">
                    <a:lumMod val="95000"/>
                    <a:lumOff val="5000"/>
                  </a:schemeClr>
                </a:solidFill>
              </a:rPr>
              <a:t> –piece of circular single stranded </a:t>
            </a:r>
            <a:r>
              <a:rPr lang="en-US" sz="2000" dirty="0"/>
              <a:t>RNA which has some double-stranded regions</a:t>
            </a:r>
            <a:endParaRPr lang="en-US" sz="2000" dirty="0">
              <a:solidFill>
                <a:srgbClr val="006600"/>
              </a:solidFill>
            </a:endParaRPr>
          </a:p>
        </p:txBody>
      </p:sp>
    </p:spTree>
    <p:extLst>
      <p:ext uri="{BB962C8B-B14F-4D97-AF65-F5344CB8AC3E}">
        <p14:creationId xmlns:p14="http://schemas.microsoft.com/office/powerpoint/2010/main" val="2846948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Right)">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Right)">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3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amond(out)">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strips(downRight)">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strips(downRight)">
                                      <p:cBhvr>
                                        <p:cTn id="37" dur="500"/>
                                        <p:tgtEl>
                                          <p:spTgt spid="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Right)">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8" presetClass="entr" presetSubtype="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strips(downRigh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animBg="1"/>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3907" y="5217363"/>
            <a:ext cx="8062912" cy="659535"/>
          </a:xfrm>
        </p:spPr>
        <p:txBody>
          <a:bodyPr>
            <a:normAutofit/>
          </a:bodyPr>
          <a:lstStyle/>
          <a:p>
            <a:r>
              <a:rPr lang="en-US" sz="1400" dirty="0"/>
              <a:t>Figure </a:t>
            </a:r>
            <a:r>
              <a:rPr lang="en-US" sz="1400" dirty="0" smtClean="0"/>
              <a:t>2.39</a:t>
            </a:r>
            <a:endParaRPr lang="en-US" sz="1400" dirty="0"/>
          </a:p>
        </p:txBody>
      </p:sp>
      <p:pic>
        <p:nvPicPr>
          <p:cNvPr id="2" name="Picture Placeholder 1" descr="OSC_Microbio_02_04_FlagStain.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1738" r="-11738"/>
          <a:stretch>
            <a:fillRect/>
          </a:stretch>
        </p:blipFill>
        <p:spPr>
          <a:xfrm>
            <a:off x="457199" y="1916283"/>
            <a:ext cx="8062913" cy="3500071"/>
          </a:xfrm>
        </p:spPr>
      </p:pic>
      <p:sp>
        <p:nvSpPr>
          <p:cNvPr id="7" name="Text Placeholder 6"/>
          <p:cNvSpPr>
            <a:spLocks noGrp="1"/>
          </p:cNvSpPr>
          <p:nvPr>
            <p:ph type="body" sz="quarter" idx="14"/>
          </p:nvPr>
        </p:nvSpPr>
        <p:spPr>
          <a:xfrm>
            <a:off x="457200" y="5808000"/>
            <a:ext cx="8062912" cy="1166382"/>
          </a:xfrm>
        </p:spPr>
        <p:txBody>
          <a:bodyPr>
            <a:normAutofit/>
          </a:bodyPr>
          <a:lstStyle/>
          <a:p>
            <a:r>
              <a:rPr lang="en-US" sz="1600" dirty="0"/>
              <a:t>A flagella stain of </a:t>
            </a:r>
            <a:r>
              <a:rPr lang="en-US" sz="1600" i="1" dirty="0"/>
              <a:t>Bacillus cereus</a:t>
            </a:r>
            <a:r>
              <a:rPr lang="en-US" sz="1600" dirty="0"/>
              <a:t>, a common cause of foodborne illness, reveals that the cells </a:t>
            </a:r>
            <a:r>
              <a:rPr lang="en-US" sz="1600" dirty="0" smtClean="0"/>
              <a:t>have numerous </a:t>
            </a:r>
            <a:r>
              <a:rPr lang="en-US" sz="1600" dirty="0"/>
              <a:t>flagella, used for locomotion. (credit: modification of work by Centers for Disease Control and Prevention)</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995224" y="105567"/>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606144" y="221767"/>
            <a:ext cx="3602076" cy="461665"/>
          </a:xfrm>
          <a:prstGeom prst="rect">
            <a:avLst/>
          </a:prstGeom>
        </p:spPr>
        <p:txBody>
          <a:bodyPr wrap="none">
            <a:spAutoFit/>
          </a:bodyPr>
          <a:lstStyle/>
          <a:p>
            <a:pPr>
              <a:spcBef>
                <a:spcPct val="0"/>
              </a:spcBef>
            </a:pPr>
            <a:r>
              <a:rPr lang="en-US" sz="2400" cap="all" spc="-60" dirty="0">
                <a:solidFill>
                  <a:srgbClr val="6CB255"/>
                </a:solidFill>
                <a:latin typeface="+mj-lt"/>
                <a:ea typeface="+mj-ea"/>
                <a:cs typeface="+mj-cs"/>
              </a:rPr>
              <a:t>Flagella Staining</a:t>
            </a:r>
          </a:p>
        </p:txBody>
      </p:sp>
      <p:sp>
        <p:nvSpPr>
          <p:cNvPr id="4" name="TextBox 3"/>
          <p:cNvSpPr txBox="1"/>
          <p:nvPr/>
        </p:nvSpPr>
        <p:spPr>
          <a:xfrm>
            <a:off x="4082903" y="3335991"/>
            <a:ext cx="1070344" cy="369332"/>
          </a:xfrm>
          <a:prstGeom prst="rect">
            <a:avLst/>
          </a:prstGeom>
          <a:noFill/>
        </p:spPr>
        <p:txBody>
          <a:bodyPr wrap="square" rtlCol="0">
            <a:spAutoFit/>
          </a:bodyPr>
          <a:lstStyle/>
          <a:p>
            <a:r>
              <a:rPr lang="en-US" b="1" dirty="0" smtClean="0"/>
              <a:t>flagella</a:t>
            </a:r>
            <a:endParaRPr lang="en-US" b="1" dirty="0"/>
          </a:p>
        </p:txBody>
      </p:sp>
      <p:cxnSp>
        <p:nvCxnSpPr>
          <p:cNvPr id="8" name="Straight Arrow Connector 7"/>
          <p:cNvCxnSpPr/>
          <p:nvPr/>
        </p:nvCxnSpPr>
        <p:spPr>
          <a:xfrm>
            <a:off x="5007934" y="3615070"/>
            <a:ext cx="616689" cy="2551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650512" y="3171063"/>
            <a:ext cx="512120" cy="3003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57199" y="848360"/>
            <a:ext cx="8536768" cy="923330"/>
          </a:xfrm>
          <a:prstGeom prst="rect">
            <a:avLst/>
          </a:prstGeom>
        </p:spPr>
        <p:txBody>
          <a:bodyPr wrap="square">
            <a:spAutoFit/>
          </a:bodyPr>
          <a:lstStyle/>
          <a:p>
            <a:r>
              <a:rPr lang="en-US" dirty="0"/>
              <a:t>Flagella staining thickens the flagella by first applying mordant (generally tannic </a:t>
            </a:r>
            <a:r>
              <a:rPr lang="en-US" dirty="0" smtClean="0"/>
              <a:t>acid, but </a:t>
            </a:r>
            <a:r>
              <a:rPr lang="en-US" dirty="0"/>
              <a:t>sometimes potassium alum), which coats the flagella; then the specimen is stained with </a:t>
            </a:r>
            <a:r>
              <a:rPr lang="en-US" dirty="0" err="1"/>
              <a:t>pararosaniline</a:t>
            </a:r>
            <a:r>
              <a:rPr lang="en-US" dirty="0"/>
              <a:t> (</a:t>
            </a:r>
            <a:r>
              <a:rPr lang="en-US" dirty="0" smtClean="0"/>
              <a:t>most commonly</a:t>
            </a:r>
            <a:r>
              <a:rPr lang="en-US" dirty="0"/>
              <a:t>) or basic </a:t>
            </a:r>
            <a:r>
              <a:rPr lang="en-US" dirty="0" err="1"/>
              <a:t>fuchsin</a:t>
            </a:r>
            <a:endParaRPr lang="en-US" dirty="0"/>
          </a:p>
        </p:txBody>
      </p:sp>
    </p:spTree>
    <p:extLst>
      <p:ext uri="{BB962C8B-B14F-4D97-AF65-F5344CB8AC3E}">
        <p14:creationId xmlns:p14="http://schemas.microsoft.com/office/powerpoint/2010/main" val="10170424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2" y="3877880"/>
            <a:ext cx="8062912" cy="659535"/>
          </a:xfrm>
        </p:spPr>
        <p:txBody>
          <a:bodyPr>
            <a:normAutofit/>
          </a:bodyPr>
          <a:lstStyle/>
          <a:p>
            <a:r>
              <a:rPr lang="en-US" sz="1400" dirty="0"/>
              <a:t>Figure 1.3</a:t>
            </a:r>
          </a:p>
        </p:txBody>
      </p:sp>
      <p:pic>
        <p:nvPicPr>
          <p:cNvPr id="2" name="Picture Placeholder 1" descr="OSC_Microbio_01_01_ferment.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20969" b="-20969"/>
          <a:stretch>
            <a:fillRect/>
          </a:stretch>
        </p:blipFill>
        <p:spPr>
          <a:xfrm>
            <a:off x="457201" y="1220631"/>
            <a:ext cx="8062913" cy="3500071"/>
          </a:xfrm>
        </p:spPr>
      </p:pic>
      <p:sp>
        <p:nvSpPr>
          <p:cNvPr id="7" name="Text Placeholder 6"/>
          <p:cNvSpPr>
            <a:spLocks noGrp="1"/>
          </p:cNvSpPr>
          <p:nvPr>
            <p:ph type="body" sz="quarter" idx="14"/>
          </p:nvPr>
        </p:nvSpPr>
        <p:spPr>
          <a:xfrm>
            <a:off x="529045" y="4883169"/>
            <a:ext cx="8062912" cy="1166382"/>
          </a:xfrm>
        </p:spPr>
        <p:txBody>
          <a:bodyPr>
            <a:noAutofit/>
          </a:bodyPr>
          <a:lstStyle/>
          <a:p>
            <a:r>
              <a:rPr lang="en-US" sz="1600" dirty="0"/>
              <a:t>A microscopic view of </a:t>
            </a:r>
            <a:r>
              <a:rPr lang="en-US" sz="1600" i="1" dirty="0"/>
              <a:t>Saccharomyces cerevisiae</a:t>
            </a:r>
            <a:r>
              <a:rPr lang="en-US" sz="1600" dirty="0"/>
              <a:t>, the yeast responsible for making bread rise (left). Yeast is a microorganism. Its cells metabolize the carbohydrates in flour (middle) and produce carbon dioxide, which causes the bread to rise (right). (credit middle: modification of work by Janus Sandsgaard; credit right: modification of work by “MDreibelbis”/Flickr)</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a:extLst>
              <a:ext uri="{FF2B5EF4-FFF2-40B4-BE49-F238E27FC236}">
                <a16:creationId xmlns:a16="http://schemas.microsoft.com/office/drawing/2014/main" xmlns="" id="{942D8D80-461C-4832-8C75-776F9277D0FD}"/>
              </a:ext>
            </a:extLst>
          </p:cNvPr>
          <p:cNvSpPr/>
          <p:nvPr/>
        </p:nvSpPr>
        <p:spPr>
          <a:xfrm>
            <a:off x="1186098" y="383704"/>
            <a:ext cx="7049251" cy="461665"/>
          </a:xfrm>
          <a:prstGeom prst="rect">
            <a:avLst/>
          </a:prstGeom>
          <a:noFill/>
          <a:ln>
            <a:noFill/>
          </a:ln>
        </p:spPr>
        <p:txBody>
          <a:bodyPr wrap="square" lIns="91440" tIns="45720" rIns="91440" bIns="45720">
            <a:spAutoFit/>
          </a:bodyPr>
          <a:lstStyle/>
          <a:p>
            <a:pPr>
              <a:spcBef>
                <a:spcPct val="0"/>
              </a:spcBef>
            </a:pPr>
            <a:r>
              <a:rPr lang="en-US" sz="2400" cap="all" spc="-60" dirty="0">
                <a:solidFill>
                  <a:srgbClr val="6CB255"/>
                </a:solidFill>
                <a:latin typeface="+mj-lt"/>
                <a:ea typeface="+mj-ea"/>
                <a:cs typeface="+mj-cs"/>
              </a:rPr>
              <a:t>HUMANS AND MICROORGANISMS</a:t>
            </a:r>
          </a:p>
        </p:txBody>
      </p:sp>
    </p:spTree>
    <p:extLst>
      <p:ext uri="{BB962C8B-B14F-4D97-AF65-F5344CB8AC3E}">
        <p14:creationId xmlns:p14="http://schemas.microsoft.com/office/powerpoint/2010/main" val="31496954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91092" y="5048133"/>
            <a:ext cx="8062912" cy="659535"/>
          </a:xfrm>
        </p:spPr>
        <p:txBody>
          <a:bodyPr>
            <a:normAutofit/>
          </a:bodyPr>
          <a:lstStyle/>
          <a:p>
            <a:r>
              <a:rPr lang="en-US" sz="1600" dirty="0">
                <a:solidFill>
                  <a:srgbClr val="6CB255"/>
                </a:solidFill>
              </a:rPr>
              <a:t>Figure 1.4</a:t>
            </a:r>
          </a:p>
        </p:txBody>
      </p:sp>
      <p:pic>
        <p:nvPicPr>
          <p:cNvPr id="2" name="Picture Placeholder 1" descr="OSC_Microbio_01_01_cloaca.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16670" b="-16670"/>
          <a:stretch>
            <a:fillRect/>
          </a:stretch>
        </p:blipFill>
        <p:spPr>
          <a:xfrm>
            <a:off x="391092" y="451455"/>
            <a:ext cx="4032250" cy="5256213"/>
          </a:xfrm>
        </p:spPr>
      </p:pic>
      <p:sp>
        <p:nvSpPr>
          <p:cNvPr id="14" name="Text Placeholder 13"/>
          <p:cNvSpPr>
            <a:spLocks noGrp="1"/>
          </p:cNvSpPr>
          <p:nvPr>
            <p:ph type="body" sz="quarter" idx="14"/>
          </p:nvPr>
        </p:nvSpPr>
        <p:spPr>
          <a:xfrm>
            <a:off x="4606925" y="1107617"/>
            <a:ext cx="3913188" cy="5256973"/>
          </a:xfrm>
        </p:spPr>
        <p:txBody>
          <a:bodyPr>
            <a:noAutofit/>
          </a:bodyPr>
          <a:lstStyle/>
          <a:p>
            <a:pPr marL="342900" indent="-342900">
              <a:buAutoNum type="alphaLcParenBoth"/>
            </a:pPr>
            <a:r>
              <a:rPr lang="en-US" sz="1600" dirty="0">
                <a:solidFill>
                  <a:schemeClr val="tx1"/>
                </a:solidFill>
              </a:rPr>
              <a:t>The </a:t>
            </a:r>
            <a:r>
              <a:rPr lang="en-US" sz="1600" i="1" dirty="0">
                <a:solidFill>
                  <a:schemeClr val="tx1"/>
                </a:solidFill>
              </a:rPr>
              <a:t>Cloaca Maxima</a:t>
            </a:r>
            <a:r>
              <a:rPr lang="en-US" sz="1600" dirty="0">
                <a:solidFill>
                  <a:schemeClr val="tx1"/>
                </a:solidFill>
              </a:rPr>
              <a:t>, or “Greatest Sewer” (shown in red), ran through ancient Rome. It was an engineering marvel that carried waste away from the city and into the river Tiber.</a:t>
            </a:r>
          </a:p>
          <a:p>
            <a:pPr marL="342900" indent="-342900">
              <a:buAutoNum type="alphaLcParenBoth"/>
            </a:pPr>
            <a:r>
              <a:rPr lang="en-US" sz="1600" dirty="0">
                <a:solidFill>
                  <a:schemeClr val="tx1"/>
                </a:solidFill>
              </a:rPr>
              <a:t>These ancient latrines emptied into the </a:t>
            </a:r>
            <a:r>
              <a:rPr lang="en-US" sz="1600" i="1" dirty="0">
                <a:solidFill>
                  <a:schemeClr val="tx1"/>
                </a:solidFill>
              </a:rPr>
              <a:t>Cloaca Maxima</a:t>
            </a:r>
            <a:r>
              <a:rPr lang="en-US" sz="1600" dirty="0">
                <a:solidFill>
                  <a:schemeClr val="tx1"/>
                </a:solidFill>
              </a:rPr>
              <a:t>.</a:t>
            </a:r>
          </a:p>
        </p:txBody>
      </p:sp>
      <p:pic>
        <p:nvPicPr>
          <p:cNvPr id="2050"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04881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98863" y="4282690"/>
            <a:ext cx="8062912" cy="659535"/>
          </a:xfrm>
        </p:spPr>
        <p:txBody>
          <a:bodyPr>
            <a:normAutofit/>
          </a:bodyPr>
          <a:lstStyle/>
          <a:p>
            <a:r>
              <a:rPr lang="en-US" sz="1400" dirty="0"/>
              <a:t>Figure 1.5</a:t>
            </a:r>
          </a:p>
        </p:txBody>
      </p:sp>
      <p:pic>
        <p:nvPicPr>
          <p:cNvPr id="2" name="Picture Placeholder 1" descr="OSC_Microbio_01_01_ancients.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4191" r="-4191"/>
          <a:stretch>
            <a:fillRect/>
          </a:stretch>
        </p:blipFill>
        <p:spPr/>
      </p:pic>
      <p:sp>
        <p:nvSpPr>
          <p:cNvPr id="7" name="Text Placeholder 6"/>
          <p:cNvSpPr>
            <a:spLocks noGrp="1"/>
          </p:cNvSpPr>
          <p:nvPr>
            <p:ph type="body" sz="quarter" idx="14"/>
          </p:nvPr>
        </p:nvSpPr>
        <p:spPr>
          <a:xfrm>
            <a:off x="457200" y="5261993"/>
            <a:ext cx="8062912" cy="1166382"/>
          </a:xfrm>
        </p:spPr>
        <p:txBody>
          <a:bodyPr>
            <a:noAutofit/>
          </a:bodyPr>
          <a:lstStyle/>
          <a:p>
            <a:pPr marL="342900" indent="-342900">
              <a:buAutoNum type="alphaLcParenBoth"/>
            </a:pPr>
            <a:r>
              <a:rPr lang="en-US" sz="1240" dirty="0"/>
              <a:t>Hippocrates, the “father of Western medicine,” believed that diseases had natural, not supernatural, causes.</a:t>
            </a:r>
          </a:p>
          <a:p>
            <a:pPr marL="342900" indent="-342900">
              <a:buAutoNum type="alphaLcParenBoth"/>
            </a:pPr>
            <a:r>
              <a:rPr lang="en-US" sz="1240" dirty="0"/>
              <a:t>The historian Thucydides observed that survivors of the Athenian plague were subsequently immune to the infection.</a:t>
            </a:r>
          </a:p>
          <a:p>
            <a:pPr marL="342900" indent="-342900">
              <a:buAutoNum type="alphaLcParenBoth"/>
            </a:pPr>
            <a:r>
              <a:rPr lang="en-US" sz="1240" dirty="0"/>
              <a:t>Marcus Terentius Varro proposed that disease could be caused by “certain minute creatures . . . which cannot be seen by the eye.” (credit c: modification of work by Alessandro Antonelli)</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69301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28F1BF92-5D1B-414D-BB2D-08E46E2B223C}"/>
              </a:ext>
            </a:extLst>
          </p:cNvPr>
          <p:cNvPicPr>
            <a:picLocks noGrp="1" noChangeAspect="1"/>
          </p:cNvPicPr>
          <p:nvPr>
            <p:ph idx="1"/>
          </p:nvPr>
        </p:nvPicPr>
        <p:blipFill>
          <a:blip r:embed="rId2"/>
          <a:stretch>
            <a:fillRect/>
          </a:stretch>
        </p:blipFill>
        <p:spPr>
          <a:xfrm>
            <a:off x="4007644" y="1308316"/>
            <a:ext cx="3459385" cy="3136900"/>
          </a:xfrm>
          <a:prstGeom prst="rect">
            <a:avLst/>
          </a:prstGeom>
          <a:ln>
            <a:solidFill>
              <a:schemeClr val="tx1">
                <a:lumMod val="65000"/>
                <a:lumOff val="35000"/>
              </a:schemeClr>
            </a:solidFill>
          </a:ln>
        </p:spPr>
      </p:pic>
      <p:sp>
        <p:nvSpPr>
          <p:cNvPr id="3" name="Text Placeholder 2">
            <a:extLst>
              <a:ext uri="{FF2B5EF4-FFF2-40B4-BE49-F238E27FC236}">
                <a16:creationId xmlns:a16="http://schemas.microsoft.com/office/drawing/2014/main" xmlns="" id="{C39B70FA-2996-4191-A511-9B25ABA9F0E4}"/>
              </a:ext>
            </a:extLst>
          </p:cNvPr>
          <p:cNvSpPr>
            <a:spLocks noGrp="1"/>
          </p:cNvSpPr>
          <p:nvPr>
            <p:ph type="body" sz="half" idx="2"/>
          </p:nvPr>
        </p:nvSpPr>
        <p:spPr>
          <a:xfrm>
            <a:off x="264320" y="1028700"/>
            <a:ext cx="3743324" cy="5052060"/>
          </a:xfrm>
        </p:spPr>
        <p:txBody>
          <a:bodyPr>
            <a:noAutofit/>
          </a:bodyPr>
          <a:lstStyle/>
          <a:p>
            <a:pPr marL="342900" indent="-342900">
              <a:buFont typeface="Arial" panose="020B0604020202020204" pitchFamily="34" charset="0"/>
              <a:buChar char="•"/>
            </a:pPr>
            <a:r>
              <a:rPr lang="en-US" sz="2000" dirty="0"/>
              <a:t>Dutch cloth merchant named </a:t>
            </a:r>
            <a:r>
              <a:rPr lang="en-US" sz="2000" dirty="0" err="1"/>
              <a:t>Antonie</a:t>
            </a:r>
            <a:r>
              <a:rPr lang="en-US" sz="2000" dirty="0"/>
              <a:t> Van Leeuwenhoek (1632–1723) was the first to develop a lens powerful enough to view microbes. </a:t>
            </a:r>
          </a:p>
          <a:p>
            <a:pPr marL="342900" indent="-342900">
              <a:buFont typeface="Arial" panose="020B0604020202020204" pitchFamily="34" charset="0"/>
              <a:buChar char="•"/>
            </a:pPr>
            <a:r>
              <a:rPr lang="en-US" sz="2000" dirty="0"/>
              <a:t>In 1675, using a simple but powerful microscope, Leeuwenhoek was able to observe single-celled organisms, which he described as “animalcules” or “wee little beasties,” swimming in a drop of rain water.</a:t>
            </a:r>
          </a:p>
        </p:txBody>
      </p:sp>
      <p:sp>
        <p:nvSpPr>
          <p:cNvPr id="5" name="Title 4">
            <a:extLst>
              <a:ext uri="{FF2B5EF4-FFF2-40B4-BE49-F238E27FC236}">
                <a16:creationId xmlns:a16="http://schemas.microsoft.com/office/drawing/2014/main" xmlns="" id="{8F33F952-510B-4B43-AB0D-BC83D6701028}"/>
              </a:ext>
            </a:extLst>
          </p:cNvPr>
          <p:cNvSpPr>
            <a:spLocks noGrp="1"/>
          </p:cNvSpPr>
          <p:nvPr>
            <p:ph type="title"/>
          </p:nvPr>
        </p:nvSpPr>
        <p:spPr>
          <a:xfrm>
            <a:off x="1626325" y="380413"/>
            <a:ext cx="5244962" cy="461665"/>
          </a:xfrm>
          <a:prstGeom prst="rect">
            <a:avLst/>
          </a:prstGeom>
        </p:spPr>
        <p:txBody>
          <a:bodyPr wrap="none">
            <a:spAutoFit/>
          </a:bodyPr>
          <a:lstStyle/>
          <a:p>
            <a:r>
              <a:rPr lang="en-US" b="1" dirty="0">
                <a:solidFill>
                  <a:srgbClr val="6CB255"/>
                </a:solidFill>
              </a:rPr>
              <a:t>The Birth of Microbiology</a:t>
            </a:r>
          </a:p>
        </p:txBody>
      </p:sp>
      <p:pic>
        <p:nvPicPr>
          <p:cNvPr id="7" name="Picture 6">
            <a:extLst>
              <a:ext uri="{FF2B5EF4-FFF2-40B4-BE49-F238E27FC236}">
                <a16:creationId xmlns:a16="http://schemas.microsoft.com/office/drawing/2014/main" xmlns="" id="{1D3F4D5C-4903-43D8-99A3-70D774CE20F2}"/>
              </a:ext>
            </a:extLst>
          </p:cNvPr>
          <p:cNvPicPr>
            <a:picLocks noChangeAspect="1"/>
          </p:cNvPicPr>
          <p:nvPr/>
        </p:nvPicPr>
        <p:blipFill>
          <a:blip r:embed="rId3"/>
          <a:stretch>
            <a:fillRect/>
          </a:stretch>
        </p:blipFill>
        <p:spPr>
          <a:xfrm>
            <a:off x="6000179" y="4308838"/>
            <a:ext cx="2933700" cy="1571625"/>
          </a:xfrm>
          <a:prstGeom prst="rect">
            <a:avLst/>
          </a:prstGeom>
          <a:ln w="12700">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72177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4376" y="4184447"/>
            <a:ext cx="8062912" cy="659535"/>
          </a:xfrm>
        </p:spPr>
        <p:txBody>
          <a:bodyPr>
            <a:normAutofit/>
          </a:bodyPr>
          <a:lstStyle/>
          <a:p>
            <a:r>
              <a:rPr lang="en-US" sz="1400" dirty="0"/>
              <a:t>Figure 1.6</a:t>
            </a:r>
          </a:p>
        </p:txBody>
      </p:sp>
      <p:pic>
        <p:nvPicPr>
          <p:cNvPr id="2" name="Picture Placeholder 1" descr="OSC_Microbio_01_01_PastKoch.jp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1413" r="-21413"/>
          <a:stretch>
            <a:fillRect/>
          </a:stretch>
        </p:blipFill>
        <p:spPr>
          <a:xfrm>
            <a:off x="457200" y="886643"/>
            <a:ext cx="8062913" cy="3500071"/>
          </a:xfrm>
        </p:spPr>
      </p:pic>
      <p:sp>
        <p:nvSpPr>
          <p:cNvPr id="7" name="Text Placeholder 6"/>
          <p:cNvSpPr>
            <a:spLocks noGrp="1"/>
          </p:cNvSpPr>
          <p:nvPr>
            <p:ph type="body" sz="quarter" idx="14"/>
          </p:nvPr>
        </p:nvSpPr>
        <p:spPr/>
        <p:txBody>
          <a:bodyPr>
            <a:noAutofit/>
          </a:bodyPr>
          <a:lstStyle/>
          <a:p>
            <a:pPr marL="342900" indent="-342900">
              <a:buAutoNum type="alphaLcParenBoth"/>
            </a:pPr>
            <a:r>
              <a:rPr lang="en-US" sz="1600" dirty="0"/>
              <a:t>Louis Pasteur (1822–1895) is credited with numerous innovations that advanced the fields of microbiology and immunology.</a:t>
            </a:r>
          </a:p>
          <a:p>
            <a:pPr marL="342900" indent="-342900">
              <a:buAutoNum type="alphaLcParenBoth"/>
            </a:pPr>
            <a:r>
              <a:rPr lang="en-US" sz="1600" dirty="0"/>
              <a:t>Robert Koch (1843–1910) identified the specific microbes that cause anthrax, cholera, and tuberculosis.</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012635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541</TotalTime>
  <Words>2866</Words>
  <Application>Microsoft Office PowerPoint</Application>
  <PresentationFormat>On-screen Show (4:3)</PresentationFormat>
  <Paragraphs>182</Paragraphs>
  <Slides>40</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MS PGothic</vt:lpstr>
      <vt:lpstr>MS PGothic</vt:lpstr>
      <vt:lpstr>Arial</vt:lpstr>
      <vt:lpstr>Arial Black</vt:lpstr>
      <vt:lpstr>Calibri</vt:lpstr>
      <vt:lpstr>Wingdings</vt:lpstr>
      <vt:lpstr>ヒラギノ角ゴ Pro W3</vt:lpstr>
      <vt:lpstr>Essential</vt:lpstr>
      <vt:lpstr>PowerPoint Presentation</vt:lpstr>
      <vt:lpstr>  The Main Themes of Microbiology </vt:lpstr>
      <vt:lpstr>PowerPoint Presentation</vt:lpstr>
      <vt:lpstr>PowerPoint Presentation</vt:lpstr>
      <vt:lpstr>Figure 1.3</vt:lpstr>
      <vt:lpstr>Figure 1.4</vt:lpstr>
      <vt:lpstr>Figure 1.5</vt:lpstr>
      <vt:lpstr>The Birth of Microbiology</vt:lpstr>
      <vt:lpstr>Figure 1.6</vt:lpstr>
      <vt:lpstr>Figure 1.7</vt:lpstr>
      <vt:lpstr>Figure 1.8</vt:lpstr>
      <vt:lpstr>Figure 1.9</vt:lpstr>
      <vt:lpstr>Figure 1.10</vt:lpstr>
      <vt:lpstr>Figure 1.11</vt:lpstr>
      <vt:lpstr>Figure 1.12</vt:lpstr>
      <vt:lpstr>Figure 1.13</vt:lpstr>
      <vt:lpstr>Figure 1.14</vt:lpstr>
      <vt:lpstr>Figure 1.15</vt:lpstr>
      <vt:lpstr>Figure 1.16</vt:lpstr>
      <vt:lpstr>Figure 1.17</vt:lpstr>
      <vt:lpstr>Figure 1.18</vt:lpstr>
      <vt:lpstr>Figure 1.19</vt:lpstr>
      <vt:lpstr>Figure 1.20</vt:lpstr>
      <vt:lpstr>Figure 1.21</vt:lpstr>
      <vt:lpstr>   Medical Microbiology </vt:lpstr>
      <vt:lpstr>Pharmaceutical Microbiology</vt:lpstr>
      <vt:lpstr>Industrial Microbiology</vt:lpstr>
      <vt:lpstr>Microbial Biotechnology</vt:lpstr>
      <vt:lpstr>        Food Microbiology and Dairy Microbiology</vt:lpstr>
      <vt:lpstr>        Agricultural Microbiology</vt:lpstr>
      <vt:lpstr>Bioremediation</vt:lpstr>
      <vt:lpstr>Preparing Specimens for Light Microscopy</vt:lpstr>
      <vt:lpstr>Preparing Specimens for Light Microscopy</vt:lpstr>
      <vt:lpstr>Figure 2.32</vt:lpstr>
      <vt:lpstr>Figure 2.33</vt:lpstr>
      <vt:lpstr>Figure 2.34</vt:lpstr>
      <vt:lpstr>Figure 2.36</vt:lpstr>
      <vt:lpstr>Figure 2.37</vt:lpstr>
      <vt:lpstr>Figure 2.38</vt:lpstr>
      <vt:lpstr>Figure 2.39</vt:lpstr>
    </vt:vector>
  </TitlesOfParts>
  <Company>WNI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dc:title>
  <dc:creator>Spuddy McSpare</dc:creator>
  <cp:lastModifiedBy>Lena Green</cp:lastModifiedBy>
  <cp:revision>70</cp:revision>
  <dcterms:created xsi:type="dcterms:W3CDTF">2012-06-04T02:13:36Z</dcterms:created>
  <dcterms:modified xsi:type="dcterms:W3CDTF">2017-10-07T04:19:53Z</dcterms:modified>
</cp:coreProperties>
</file>